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6" r:id="rId3"/>
    <p:sldId id="260" r:id="rId4"/>
    <p:sldId id="257" r:id="rId5"/>
    <p:sldId id="269" r:id="rId6"/>
    <p:sldId id="270" r:id="rId7"/>
    <p:sldId id="272" r:id="rId8"/>
    <p:sldId id="271" r:id="rId9"/>
    <p:sldId id="273" r:id="rId10"/>
    <p:sldId id="274" r:id="rId11"/>
    <p:sldId id="275" r:id="rId12"/>
    <p:sldId id="263" r:id="rId13"/>
    <p:sldId id="259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86BBC-5C2B-46A4-AFCE-56376EB0224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97D1F-22CD-430C-BB7A-ABC52C068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167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29B4D-E68D-4B78-95A3-872B66937C77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F3C95-D638-42CD-BC35-24B16E83AF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38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208286-1A6C-42C3-915A-50AA178E08DA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6520" y="6390565"/>
            <a:ext cx="101644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DED7-ABD4-4099-B250-4F3E7910F76B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84554" y="6425536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C486-050A-426F-A751-F33FA78F0E6F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4553" y="6391095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74923" y="675726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3" y="751727"/>
            <a:ext cx="2004164" cy="518307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4212" y="772660"/>
            <a:ext cx="7766598" cy="5183073"/>
          </a:xfrm>
        </p:spPr>
        <p:txBody>
          <a:bodyPr vert="horz" anchor="t"/>
          <a:lstStyle>
            <a:lvl1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B55A88-85F1-4D2D-9C45-A61F13C41B5E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2476" y="6422668"/>
            <a:ext cx="1164195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6452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62013"/>
            <a:ext cx="11029616" cy="550014"/>
          </a:xfrm>
        </p:spPr>
        <p:txBody>
          <a:bodyPr anchor="ctr"/>
          <a:lstStyle>
            <a:lvl1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>
            <a:lvl1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 편집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0834-EA7D-4F17-A7C0-375385D655D8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4553" y="6404007"/>
            <a:ext cx="1052508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298980-1F4A-48AB-B3A7-EE813EA3F224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4552" y="6400801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9186-B042-414A-8D34-D7F6E3B9BDF2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84554" y="6394676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55C6-28B5-4C2D-BA83-DB4646B8EB9A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84553" y="6394676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3"/>
            <a:ext cx="11311200" cy="63123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685054"/>
            <a:ext cx="11029616" cy="512746"/>
          </a:xfrm>
        </p:spPr>
        <p:txBody>
          <a:bodyPr/>
          <a:lstStyle>
            <a:lvl1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8DBFC-3B8E-4EB0-AE44-D3CA3349AF93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79255" y="6422667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683" y="1343417"/>
            <a:ext cx="11292840" cy="4204800"/>
          </a:xfrm>
        </p:spPr>
        <p:txBody>
          <a:bodyPr anchor="ctr">
            <a:normAutofit/>
          </a:bodyPr>
          <a:lstStyle>
            <a:lvl1pPr>
              <a:defRPr sz="18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>
              <a:defRPr sz="16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>
              <a:defRPr sz="14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>
              <a:defRPr sz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>
              <a:defRPr sz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 편집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3"/>
            <a:ext cx="11311200" cy="63123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662752"/>
            <a:ext cx="11029616" cy="512746"/>
          </a:xfrm>
        </p:spPr>
        <p:txBody>
          <a:bodyPr anchor="ctr"/>
          <a:lstStyle>
            <a:lvl1pPr>
              <a:defRPr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8DBFC-3B8E-4EB0-AE44-D3CA3349AF93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79255" y="6422667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683" y="1343417"/>
            <a:ext cx="11292840" cy="4204800"/>
          </a:xfrm>
        </p:spPr>
        <p:txBody>
          <a:bodyPr anchor="ctr">
            <a:normAutofit/>
          </a:bodyPr>
          <a:lstStyle>
            <a:lvl1pPr>
              <a:defRPr sz="18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>
              <a:defRPr sz="16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>
              <a:defRPr sz="14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>
              <a:defRPr sz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>
              <a:defRPr sz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 편집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3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E733-7169-408D-9A4A-56E39C46518A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62153" y="6413337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 편집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571BA4-FF2B-4DC0-84C9-C6EF52DC9218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84555" y="6416675"/>
            <a:ext cx="1052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8BE6988-872D-4003-AD80-42FA73FC6D96}" type="datetime1">
              <a:rPr lang="en-US" altLang="ko-KR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457200" rtl="0" eaLnBrk="1" latinLnBrk="1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32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발표평가</a:t>
            </a:r>
            <a:r>
              <a:rPr lang="ko-KR" altLang="en-US" sz="32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자료 작성 유의사항</a:t>
            </a:r>
            <a:endParaRPr lang="ko-KR" altLang="en-US" sz="32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5878" y="1632858"/>
            <a:ext cx="11029615" cy="46738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각 페이지의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작성 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TIP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을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참고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하여 내용 기재</a:t>
            </a:r>
            <a:endParaRPr lang="en-US" altLang="ko-KR" sz="2000" dirty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   (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총 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20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페이지 이내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발표시간 약 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15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분 분량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본 페이지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작성 유의사항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및 각 페이지의 작성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TIP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은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확인 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후 삭제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하고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제출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PPT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템플릿 변경은 가능하나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본 양식에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제안된 </a:t>
            </a:r>
            <a:r>
              <a:rPr lang="ko-KR" altLang="en-US" sz="2000" dirty="0" err="1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작성내용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및 </a:t>
            </a:r>
            <a:r>
              <a:rPr lang="ko-KR" altLang="en-US" sz="20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작성순서</a:t>
            </a:r>
            <a:r>
              <a:rPr lang="ko-KR" altLang="en-US" sz="2000" dirty="0" err="1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는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변경 불가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제출기한 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2021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년 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6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일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금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), 17:00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까지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dirty="0" err="1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시간엄수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ko-KR" altLang="en-US" sz="20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err="1">
                <a:latin typeface="HY견고딕" pitchFamily="18" charset="-127"/>
                <a:ea typeface="HY견고딕" pitchFamily="18" charset="-127"/>
              </a:rPr>
              <a:t>제출방법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이메일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biobi@dankook.ac.kr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로 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제출</a:t>
            </a:r>
            <a:endParaRPr lang="en-US" altLang="ko-KR" sz="2000" dirty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   (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파일명 예시 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: (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회사명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홍길동</a:t>
            </a:r>
            <a:r>
              <a:rPr lang="en-US" altLang="ko-KR" sz="2000" dirty="0">
                <a:latin typeface="HY견고딕" pitchFamily="18" charset="-127"/>
                <a:ea typeface="HY견고딕" pitchFamily="18" charset="-127"/>
              </a:rPr>
              <a:t>_(</a:t>
            </a:r>
            <a:r>
              <a:rPr lang="ko-KR" altLang="en-US" sz="2000" dirty="0" err="1">
                <a:latin typeface="HY견고딕" pitchFamily="18" charset="-127"/>
                <a:ea typeface="HY견고딕" pitchFamily="18" charset="-127"/>
              </a:rPr>
              <a:t>아이템명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))</a:t>
            </a:r>
            <a:endParaRPr lang="ko-KR" altLang="en-US" sz="2000" dirty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581192" y="662013"/>
            <a:ext cx="11029616" cy="550014"/>
          </a:xfrm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창업아이템의 사업성</a:t>
            </a:r>
            <a:endParaRPr lang="ko-KR" altLang="en-US" dirty="0"/>
          </a:p>
        </p:txBody>
      </p:sp>
      <p:sp>
        <p:nvSpPr>
          <p:cNvPr id="6" name="내용 개체 틀 4"/>
          <p:cNvSpPr txBox="1">
            <a:spLocks/>
          </p:cNvSpPr>
          <p:nvPr/>
        </p:nvSpPr>
        <p:spPr>
          <a:xfrm>
            <a:off x="581190" y="1274488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국내외 경쟁업체 현황 및 가격경쟁력</a:t>
            </a:r>
            <a:endParaRPr lang="ko-KR" altLang="en-US" dirty="0"/>
          </a:p>
        </p:txBody>
      </p:sp>
      <p:sp>
        <p:nvSpPr>
          <p:cNvPr id="7" name="내용 개체 틀 4"/>
          <p:cNvSpPr txBox="1">
            <a:spLocks/>
          </p:cNvSpPr>
          <p:nvPr/>
        </p:nvSpPr>
        <p:spPr>
          <a:xfrm>
            <a:off x="581190" y="3841361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판매계획 및 내수시장 확보방안</a:t>
            </a:r>
            <a:endParaRPr lang="ko-KR" alt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81189" y="1741973"/>
            <a:ext cx="11029615" cy="665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국내외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경쟁업체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동종업체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현황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주요업체명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시장점유율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), </a:t>
            </a:r>
          </a:p>
          <a:p>
            <a:pPr marL="0" indent="0"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가격경쟁력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제조원가 및 주요 경쟁제품과의 가격비교 등 항목별 비교우위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기재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581188" y="4364514"/>
            <a:ext cx="11029615" cy="4220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제품 홍보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판로확보 등 마케팅 전략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향후 시장진입 및 판매 확보를 위한 판매전략 등 제시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552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581192" y="662013"/>
            <a:ext cx="11029616" cy="550014"/>
          </a:xfrm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창업아이템의 사업성</a:t>
            </a:r>
            <a:endParaRPr lang="ko-KR" altLang="en-US" dirty="0"/>
          </a:p>
        </p:txBody>
      </p:sp>
      <p:sp>
        <p:nvSpPr>
          <p:cNvPr id="10" name="내용 개체 틀 4"/>
          <p:cNvSpPr txBox="1">
            <a:spLocks/>
          </p:cNvSpPr>
          <p:nvPr/>
        </p:nvSpPr>
        <p:spPr>
          <a:xfrm>
            <a:off x="581190" y="1284282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자금조달계획</a:t>
            </a:r>
            <a:endParaRPr lang="ko-KR" altLang="en-US" dirty="0"/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581190" y="1751767"/>
            <a:ext cx="11029615" cy="4220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사업 자금확보 실적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사업수행 및 추정매출액을 달성하기 위한 자금조달 계획 제시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05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기타 사항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581191" y="1434048"/>
            <a:ext cx="11029615" cy="5954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정부 및 지자체 창업지원사업 선정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지식재산권 실적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수상 이력이 있는 경우 작성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없는 경우 해당 페이지 삭제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14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483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5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감사합니다</a:t>
            </a:r>
            <a:r>
              <a:rPr lang="en-US" altLang="ko-KR" sz="5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5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2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창업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예정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아이템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개발기술명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88132" y="3288548"/>
            <a:ext cx="10993546" cy="286032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업    체     명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예비창업자의 경우</a:t>
            </a:r>
            <a:r>
              <a:rPr lang="en-US" altLang="ko-KR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“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예비창업자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기재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성            명 </a:t>
            </a:r>
            <a:r>
              <a:rPr lang="en-US" altLang="ko-KR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업            종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창  업  년  월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입주희망면적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10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평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(33</a:t>
            </a:r>
            <a:r>
              <a:rPr lang="ko-KR" altLang="en-US" sz="2000" kern="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(    ) / 15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평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(49.5</a:t>
            </a:r>
            <a:r>
              <a:rPr lang="ko-KR" altLang="en-US" sz="2000" kern="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(    ) / 30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평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(90</a:t>
            </a:r>
            <a:r>
              <a:rPr lang="ko-KR" altLang="en-US" sz="2000" kern="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(    ) / 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기타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         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    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락</a:t>
            </a:r>
            <a:r>
              <a:rPr lang="ko-KR" altLang="en-US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처 </a:t>
            </a:r>
            <a:r>
              <a:rPr lang="en-US" altLang="ko-KR" sz="2000" b="1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내용 개체 틀 4"/>
          <p:cNvSpPr txBox="1">
            <a:spLocks/>
          </p:cNvSpPr>
          <p:nvPr/>
        </p:nvSpPr>
        <p:spPr>
          <a:xfrm>
            <a:off x="447816" y="601200"/>
            <a:ext cx="11292840" cy="4192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2000" dirty="0" smtClean="0"/>
              <a:t>단국대학교 생명공학창업보육센터 </a:t>
            </a:r>
            <a:r>
              <a:rPr lang="ko-KR" altLang="en-US" sz="2000" dirty="0" err="1" smtClean="0"/>
              <a:t>입주심사</a:t>
            </a:r>
            <a:r>
              <a:rPr lang="en-US" altLang="ko-KR" sz="2000" dirty="0" smtClean="0"/>
              <a:t> </a:t>
            </a:r>
            <a:endParaRPr lang="ko-KR" altLang="en-US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세로 제목 3"/>
          <p:cNvSpPr>
            <a:spLocks noGrp="1"/>
          </p:cNvSpPr>
          <p:nvPr>
            <p:ph type="title" orient="vert"/>
          </p:nvPr>
        </p:nvSpPr>
        <p:spPr>
          <a:xfrm>
            <a:off x="774923" y="751727"/>
            <a:ext cx="2004164" cy="1198371"/>
          </a:xfrm>
        </p:spPr>
        <p:txBody>
          <a:bodyPr vert="horz"/>
          <a:lstStyle/>
          <a:p>
            <a:r>
              <a:rPr lang="en-US" altLang="ko-KR" dirty="0" smtClean="0"/>
              <a:t>INDEX</a:t>
            </a:r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061512" y="1032828"/>
            <a:ext cx="5810276" cy="5004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300000"/>
              </a:lnSpc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창업자의 의지 및 역량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300000"/>
              </a:lnSpc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창업아이템의 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기술성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300000"/>
              </a:lnSpc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창업아이템의 사업성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300000"/>
              </a:lnSpc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 사항</a:t>
            </a:r>
            <a:endParaRPr lang="ko-KR" altLang="en-US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창업자의 의지 및 역량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581191" y="1434048"/>
            <a:ext cx="11029615" cy="9919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창업동기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창업의지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창업준비 상황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대표자가 보유하고 있는 경력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특기사항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창업관련 교육 이수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사업화 네트워크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구축현황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등 창업자가 사업추진을 위해 구축한 역량 제시 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 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기창업자는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회사개요 추가 작성 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88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81192" y="650862"/>
            <a:ext cx="11029616" cy="550014"/>
          </a:xfrm>
        </p:spPr>
        <p:txBody>
          <a:bodyPr anchor="ctr"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창업아이템의 </a:t>
            </a:r>
            <a:r>
              <a:rPr lang="ko-KR" altLang="en-US" dirty="0" err="1" smtClean="0"/>
              <a:t>기술성</a:t>
            </a:r>
            <a:endParaRPr lang="ko-KR" altLang="en-US" dirty="0"/>
          </a:p>
        </p:txBody>
      </p:sp>
      <p:sp>
        <p:nvSpPr>
          <p:cNvPr id="13" name="내용 개체 틀 4"/>
          <p:cNvSpPr>
            <a:spLocks noGrp="1"/>
          </p:cNvSpPr>
          <p:nvPr>
            <p:ph idx="1"/>
          </p:nvPr>
        </p:nvSpPr>
        <p:spPr>
          <a:xfrm>
            <a:off x="581192" y="1275434"/>
            <a:ext cx="11029615" cy="467485"/>
          </a:xfrm>
        </p:spPr>
        <p:txBody>
          <a:bodyPr/>
          <a:lstStyle/>
          <a:p>
            <a:r>
              <a:rPr lang="ko-KR" altLang="en-US" dirty="0" smtClean="0"/>
              <a:t>창업아이템 개요</a:t>
            </a:r>
            <a:endParaRPr lang="ko-KR" altLang="en-US" dirty="0"/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581191" y="1847702"/>
            <a:ext cx="11029615" cy="64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창업아이템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서비스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이 제공하는 핵심기능을 제시</a:t>
            </a: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용도</a:t>
            </a: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성능</a:t>
            </a: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주기능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시제품 </a:t>
            </a:r>
            <a:r>
              <a:rPr lang="ko-KR" altLang="en-US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이미지</a:t>
            </a: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/</a:t>
            </a:r>
            <a:r>
              <a:rPr lang="ko-KR" altLang="en-US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사진 제시</a:t>
            </a: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하고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제공되는 기능을 가진 제품이나 서비스를 사용할 예상 고객과 소비자자들의 사용방법 등을 작성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59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81192" y="650862"/>
            <a:ext cx="11029616" cy="550014"/>
          </a:xfrm>
        </p:spPr>
        <p:txBody>
          <a:bodyPr anchor="ctr"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창업아이템의 </a:t>
            </a:r>
            <a:r>
              <a:rPr lang="ko-KR" altLang="en-US" dirty="0" err="1" smtClean="0"/>
              <a:t>기술성</a:t>
            </a:r>
            <a:endParaRPr lang="ko-KR" altLang="en-US" dirty="0"/>
          </a:p>
        </p:txBody>
      </p:sp>
      <p:sp>
        <p:nvSpPr>
          <p:cNvPr id="7" name="내용 개체 틀 4"/>
          <p:cNvSpPr txBox="1">
            <a:spLocks/>
          </p:cNvSpPr>
          <p:nvPr/>
        </p:nvSpPr>
        <p:spPr>
          <a:xfrm>
            <a:off x="581190" y="1276379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보유기술 수준 및 독창성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차별성</a:t>
            </a:r>
            <a:r>
              <a:rPr lang="en-US" altLang="ko-KR" dirty="0" smtClean="0"/>
              <a:t>/</a:t>
            </a:r>
            <a:r>
              <a:rPr lang="ko-KR" altLang="en-US" dirty="0" smtClean="0"/>
              <a:t>우수성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81190" y="1743864"/>
            <a:ext cx="11029615" cy="9919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창업아이템과 유사한 경쟁기업의 경쟁제품에 대하여 간단히 설명하고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경쟁제품과의 차별적 기능이나 성능에 대하여 제시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경쟁사 대비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우위요소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차별적 기능이나 성능이 고객에게 어떤 가치를 제공하는지 작성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지적재산권 보유현황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65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81192" y="650862"/>
            <a:ext cx="11029616" cy="550014"/>
          </a:xfrm>
        </p:spPr>
        <p:txBody>
          <a:bodyPr anchor="ctr"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창업아이템의 </a:t>
            </a:r>
            <a:r>
              <a:rPr lang="ko-KR" altLang="en-US" dirty="0" err="1" smtClean="0"/>
              <a:t>기술성</a:t>
            </a:r>
            <a:endParaRPr lang="ko-KR" altLang="en-US" dirty="0"/>
          </a:p>
        </p:txBody>
      </p:sp>
      <p:sp>
        <p:nvSpPr>
          <p:cNvPr id="7" name="내용 개체 틀 4"/>
          <p:cNvSpPr txBox="1">
            <a:spLocks/>
          </p:cNvSpPr>
          <p:nvPr/>
        </p:nvSpPr>
        <p:spPr>
          <a:xfrm>
            <a:off x="581190" y="1284769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참여 기술인력 현황</a:t>
            </a:r>
            <a:r>
              <a:rPr lang="en-US" altLang="ko-KR" dirty="0" smtClean="0"/>
              <a:t> </a:t>
            </a:r>
            <a:r>
              <a:rPr lang="ko-KR" altLang="en-US" dirty="0" smtClean="0"/>
              <a:t>및 계획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746750"/>
              </p:ext>
            </p:extLst>
          </p:nvPr>
        </p:nvGraphicFramePr>
        <p:xfrm>
          <a:off x="986971" y="2450251"/>
          <a:ext cx="10097584" cy="304713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392335">
                  <a:extLst>
                    <a:ext uri="{9D8B030D-6E8A-4147-A177-3AD203B41FA5}">
                      <a16:colId xmlns:a16="http://schemas.microsoft.com/office/drawing/2014/main" val="835385393"/>
                    </a:ext>
                  </a:extLst>
                </a:gridCol>
                <a:gridCol w="3656457">
                  <a:extLst>
                    <a:ext uri="{9D8B030D-6E8A-4147-A177-3AD203B41FA5}">
                      <a16:colId xmlns:a16="http://schemas.microsoft.com/office/drawing/2014/main" val="3289197547"/>
                    </a:ext>
                  </a:extLst>
                </a:gridCol>
                <a:gridCol w="2524396">
                  <a:extLst>
                    <a:ext uri="{9D8B030D-6E8A-4147-A177-3AD203B41FA5}">
                      <a16:colId xmlns:a16="http://schemas.microsoft.com/office/drawing/2014/main" val="2558545187"/>
                    </a:ext>
                  </a:extLst>
                </a:gridCol>
                <a:gridCol w="2524396">
                  <a:extLst>
                    <a:ext uri="{9D8B030D-6E8A-4147-A177-3AD203B41FA5}">
                      <a16:colId xmlns:a16="http://schemas.microsoft.com/office/drawing/2014/main" val="2206910863"/>
                    </a:ext>
                  </a:extLst>
                </a:gridCol>
              </a:tblGrid>
              <a:tr h="6101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성명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주요학력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주요경력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비고</a:t>
                      </a:r>
                      <a:endParaRPr lang="en-US" altLang="ko-KR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특기사항</a:t>
                      </a:r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)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06262"/>
                  </a:ext>
                </a:extLst>
              </a:tr>
              <a:tr h="80235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495268"/>
                  </a:ext>
                </a:extLst>
              </a:tr>
              <a:tr h="80235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9641279"/>
                  </a:ext>
                </a:extLst>
              </a:tr>
              <a:tr h="80235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4145593"/>
                  </a:ext>
                </a:extLst>
              </a:tr>
            </a:tbl>
          </a:graphicData>
        </a:graphic>
      </p:graphicFrame>
      <p:sp>
        <p:nvSpPr>
          <p:cNvPr id="11" name="내용 개체 틀 2"/>
          <p:cNvSpPr txBox="1">
            <a:spLocks/>
          </p:cNvSpPr>
          <p:nvPr/>
        </p:nvSpPr>
        <p:spPr>
          <a:xfrm>
            <a:off x="581189" y="1742916"/>
            <a:ext cx="11029615" cy="6318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참여 기술인력은 입주자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창업자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와 동반 입주하여 기술개발 등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창업사업에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참여할 기술인력을 말함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특기사항은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기술자격과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관련분야 실적 등을 기재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11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81192" y="650862"/>
            <a:ext cx="11029616" cy="550014"/>
          </a:xfrm>
        </p:spPr>
        <p:txBody>
          <a:bodyPr anchor="ctr"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창업아이템의 </a:t>
            </a:r>
            <a:r>
              <a:rPr lang="ko-KR" altLang="en-US" dirty="0" err="1" smtClean="0"/>
              <a:t>기술성</a:t>
            </a:r>
            <a:endParaRPr lang="ko-KR" altLang="en-US" dirty="0"/>
          </a:p>
        </p:txBody>
      </p:sp>
      <p:sp>
        <p:nvSpPr>
          <p:cNvPr id="6" name="내용 개체 틀 4"/>
          <p:cNvSpPr txBox="1">
            <a:spLocks/>
          </p:cNvSpPr>
          <p:nvPr/>
        </p:nvSpPr>
        <p:spPr>
          <a:xfrm>
            <a:off x="581190" y="1275431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기술개발 추진현황 및 계획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613218"/>
              </p:ext>
            </p:extLst>
          </p:nvPr>
        </p:nvGraphicFramePr>
        <p:xfrm>
          <a:off x="998162" y="2273805"/>
          <a:ext cx="10195667" cy="44543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75397">
                  <a:extLst>
                    <a:ext uri="{9D8B030D-6E8A-4147-A177-3AD203B41FA5}">
                      <a16:colId xmlns:a16="http://schemas.microsoft.com/office/drawing/2014/main" val="3358270011"/>
                    </a:ext>
                  </a:extLst>
                </a:gridCol>
                <a:gridCol w="5756988">
                  <a:extLst>
                    <a:ext uri="{9D8B030D-6E8A-4147-A177-3AD203B41FA5}">
                      <a16:colId xmlns:a16="http://schemas.microsoft.com/office/drawing/2014/main" val="2041902681"/>
                    </a:ext>
                  </a:extLst>
                </a:gridCol>
                <a:gridCol w="2463282">
                  <a:extLst>
                    <a:ext uri="{9D8B030D-6E8A-4147-A177-3AD203B41FA5}">
                      <a16:colId xmlns:a16="http://schemas.microsoft.com/office/drawing/2014/main" val="1123242890"/>
                    </a:ext>
                  </a:extLst>
                </a:gridCol>
              </a:tblGrid>
              <a:tr h="4696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구분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추진내용 및 방법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추진일정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6418662"/>
                  </a:ext>
                </a:extLst>
              </a:tr>
              <a:tr h="103305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b="1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기술개발단계</a:t>
                      </a:r>
                      <a:endParaRPr lang="en-US" altLang="ko-KR" b="1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l" latinLnBrk="1"/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 -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시제품 개발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9099730"/>
                  </a:ext>
                </a:extLst>
              </a:tr>
              <a:tr h="1475796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b="1" dirty="0" err="1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상품화단계</a:t>
                      </a:r>
                      <a:endParaRPr lang="en-US" altLang="ko-KR" b="1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l" latinLnBrk="1"/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 -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테스트</a:t>
                      </a:r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/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시판</a:t>
                      </a:r>
                      <a:endParaRPr lang="en-US" altLang="ko-KR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l" latinLnBrk="1"/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 -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양산체제 구축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9576895"/>
                  </a:ext>
                </a:extLst>
              </a:tr>
              <a:tr h="1475796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b="1" dirty="0" err="1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사업화단계</a:t>
                      </a:r>
                      <a:endParaRPr lang="en-US" altLang="ko-KR" b="1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l" latinLnBrk="1"/>
                      <a:r>
                        <a:rPr lang="en-US" altLang="ko-KR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 -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양산</a:t>
                      </a:r>
                      <a:r>
                        <a:rPr lang="en-US" altLang="ko-KR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/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판매</a:t>
                      </a:r>
                      <a:endParaRPr lang="en-US" altLang="ko-KR" dirty="0" smtClean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  <a:p>
                      <a:pPr algn="l" latinLnBrk="1"/>
                      <a:r>
                        <a:rPr lang="en-US" altLang="ko-KR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 -</a:t>
                      </a:r>
                      <a:r>
                        <a:rPr lang="ko-KR" altLang="en-US" dirty="0" smtClean="0"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경영체제 구축</a:t>
                      </a:r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9105811"/>
                  </a:ext>
                </a:extLst>
              </a:tr>
            </a:tbl>
          </a:graphicData>
        </a:graphic>
      </p:graphicFrame>
      <p:sp>
        <p:nvSpPr>
          <p:cNvPr id="10" name="내용 개체 틀 2"/>
          <p:cNvSpPr txBox="1">
            <a:spLocks/>
          </p:cNvSpPr>
          <p:nvPr/>
        </p:nvSpPr>
        <p:spPr>
          <a:xfrm>
            <a:off x="581189" y="1742916"/>
            <a:ext cx="11029615" cy="6318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창업아이템의 구현정도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기술개발 문제점 및 대책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제작 소요기간 및 제작방법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자체 또는 아웃소싱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),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일정 등 제시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600" dirty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예비창업자의 경우 회사설립일정 추가 작성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88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581192" y="662013"/>
            <a:ext cx="11029616" cy="550014"/>
          </a:xfrm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창업아이템의 사업성</a:t>
            </a:r>
            <a:endParaRPr lang="ko-KR" altLang="en-US" dirty="0"/>
          </a:p>
        </p:txBody>
      </p:sp>
      <p:sp>
        <p:nvSpPr>
          <p:cNvPr id="8" name="내용 개체 틀 4"/>
          <p:cNvSpPr>
            <a:spLocks noGrp="1"/>
          </p:cNvSpPr>
          <p:nvPr>
            <p:ph idx="1"/>
          </p:nvPr>
        </p:nvSpPr>
        <p:spPr>
          <a:xfrm>
            <a:off x="581192" y="1275425"/>
            <a:ext cx="11029615" cy="467485"/>
          </a:xfrm>
        </p:spPr>
        <p:txBody>
          <a:bodyPr/>
          <a:lstStyle/>
          <a:p>
            <a:r>
              <a:rPr lang="ko-KR" altLang="en-US" dirty="0" smtClean="0"/>
              <a:t>국내외 시장규모 및 목표시장</a:t>
            </a:r>
            <a:endParaRPr lang="ko-KR" alt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422571" y="1710156"/>
            <a:ext cx="11029615" cy="4638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창업아이템의 목표시장군에 대한 전체 규모를 추정 및 해당 제품의 가능 시장규모 제시</a:t>
            </a:r>
            <a:endParaRPr lang="en-US" altLang="ko-KR" sz="1600" dirty="0" smtClean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  <p:sp>
        <p:nvSpPr>
          <p:cNvPr id="10" name="내용 개체 틀 4"/>
          <p:cNvSpPr txBox="1">
            <a:spLocks/>
          </p:cNvSpPr>
          <p:nvPr/>
        </p:nvSpPr>
        <p:spPr>
          <a:xfrm>
            <a:off x="581190" y="3954272"/>
            <a:ext cx="11029615" cy="46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국내외 주요 수요</a:t>
            </a:r>
            <a:r>
              <a:rPr lang="en-US" altLang="ko-KR" dirty="0" smtClean="0"/>
              <a:t>(</a:t>
            </a:r>
            <a:r>
              <a:rPr lang="ko-KR" altLang="en-US" dirty="0" smtClean="0"/>
              <a:t>처</a:t>
            </a:r>
            <a:r>
              <a:rPr lang="en-US" altLang="ko-KR" dirty="0" smtClean="0"/>
              <a:t>)</a:t>
            </a:r>
            <a:r>
              <a:rPr lang="ko-KR" altLang="en-US" dirty="0" smtClean="0"/>
              <a:t> 현황</a:t>
            </a:r>
            <a:endParaRPr lang="ko-KR" altLang="en-US" dirty="0"/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422571" y="4452035"/>
            <a:ext cx="11029615" cy="4931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(TIP)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창업아이템의 국내외 수요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처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현황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수요처명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주생산품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등</a:t>
            </a:r>
            <a:r>
              <a:rPr lang="en-US" altLang="ko-KR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) 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및 </a:t>
            </a:r>
            <a:r>
              <a:rPr lang="ko-KR" altLang="en-US" sz="1600" dirty="0" err="1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확보실적</a:t>
            </a:r>
            <a:r>
              <a:rPr lang="ko-KR" altLang="en-US" sz="1600" dirty="0" smtClean="0">
                <a:solidFill>
                  <a:srgbClr val="0000FF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제시</a:t>
            </a:r>
            <a:endParaRPr lang="en-US" altLang="ko-KR" sz="1600" dirty="0">
              <a:solidFill>
                <a:srgbClr val="0000FF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01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분할">
  <a:themeElements>
    <a:clrScheme name="따뜻한 파란색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TM03457464[[fn=분할]]</Template>
  <TotalTime>311</TotalTime>
  <Words>591</Words>
  <Application>Microsoft Office PowerPoint</Application>
  <PresentationFormat>와이드스크린</PresentationFormat>
  <Paragraphs>88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3" baseType="lpstr">
      <vt:lpstr>HY견고딕</vt:lpstr>
      <vt:lpstr>HY그래픽M</vt:lpstr>
      <vt:lpstr>HY중고딕</vt:lpstr>
      <vt:lpstr>HY헤드라인M</vt:lpstr>
      <vt:lpstr>맑은 고딕</vt:lpstr>
      <vt:lpstr>휴먼매직체</vt:lpstr>
      <vt:lpstr>Gill Sans MT</vt:lpstr>
      <vt:lpstr>Wingdings</vt:lpstr>
      <vt:lpstr>Wingdings 2</vt:lpstr>
      <vt:lpstr>분할</vt:lpstr>
      <vt:lpstr>발표평가 자료 작성 유의사항</vt:lpstr>
      <vt:lpstr>창업 (예정) 아이템/개발기술명</vt:lpstr>
      <vt:lpstr>INDEX</vt:lpstr>
      <vt:lpstr>1. 창업자의 의지 및 역량</vt:lpstr>
      <vt:lpstr>2. 창업아이템의 기술성</vt:lpstr>
      <vt:lpstr>2. 창업아이템의 기술성</vt:lpstr>
      <vt:lpstr>2. 창업아이템의 기술성</vt:lpstr>
      <vt:lpstr>2. 창업아이템의 기술성</vt:lpstr>
      <vt:lpstr>3. 창업아이템의 사업성</vt:lpstr>
      <vt:lpstr>3. 창업아이템의 사업성</vt:lpstr>
      <vt:lpstr>3. 창업아이템의 사업성</vt:lpstr>
      <vt:lpstr>4. 기타 사항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발표평가 자료 작성 유의사항</dc:title>
  <dc:creator>Windows 사용자</dc:creator>
  <cp:lastModifiedBy>Windows 사용자</cp:lastModifiedBy>
  <cp:revision>59</cp:revision>
  <cp:lastPrinted>2019-07-16T02:38:33Z</cp:lastPrinted>
  <dcterms:created xsi:type="dcterms:W3CDTF">2019-07-15T05:53:57Z</dcterms:created>
  <dcterms:modified xsi:type="dcterms:W3CDTF">2021-05-18T01:37:03Z</dcterms:modified>
</cp:coreProperties>
</file>