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6" r:id="rId3"/>
    <p:sldId id="260" r:id="rId4"/>
    <p:sldId id="275" r:id="rId5"/>
    <p:sldId id="276" r:id="rId6"/>
    <p:sldId id="269" r:id="rId7"/>
    <p:sldId id="273" r:id="rId8"/>
    <p:sldId id="263" r:id="rId9"/>
    <p:sldId id="274" r:id="rId10"/>
    <p:sldId id="259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6BBC-5C2B-46A4-AFCE-56376EB02243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97D1F-22CD-430C-BB7A-ABC52C0684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167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29B4D-E68D-4B78-95A3-872B66937C77}" type="datetimeFigureOut">
              <a:rPr lang="ko-KR" altLang="en-US" smtClean="0"/>
              <a:t>2024-02-05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F3C95-D638-42CD-BC35-24B16E83AF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138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208286-1A6C-42C3-915A-50AA178E08DA}" type="datetime1">
              <a:rPr lang="en-US" altLang="ko-KR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66520" y="6390565"/>
            <a:ext cx="101644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DED7-ABD4-4099-B250-4F3E7910F76B}" type="datetime1">
              <a:rPr lang="en-US" altLang="ko-KR" smtClean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4" y="642553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C486-050A-426F-A751-F33FA78F0E6F}" type="datetime1">
              <a:rPr lang="en-US" altLang="ko-KR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3" y="6391095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74923" y="675726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3" y="751727"/>
            <a:ext cx="2004164" cy="518307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4212" y="772660"/>
            <a:ext cx="7766598" cy="5183073"/>
          </a:xfrm>
        </p:spPr>
        <p:txBody>
          <a:bodyPr vert="horz" anchor="t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B55A88-85F1-4D2D-9C45-A61F13C41B5E}" type="datetime1">
              <a:rPr lang="en-US" altLang="ko-KR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2476" y="6422668"/>
            <a:ext cx="1164195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6452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 anchor="ctr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0834-EA7D-4F17-A7C0-375385D655D8}" type="datetime1">
              <a:rPr lang="en-US" altLang="ko-KR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3" y="6404007"/>
            <a:ext cx="105250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298980-1F4A-48AB-B3A7-EE813EA3F224}" type="datetime1">
              <a:rPr lang="en-US" altLang="ko-KR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2" y="6400801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9186-B042-414A-8D34-D7F6E3B9BDF2}" type="datetime1">
              <a:rPr lang="en-US" altLang="ko-KR" smtClean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4" y="639467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55C6-28B5-4C2D-BA83-DB4646B8EB9A}" type="datetime1">
              <a:rPr lang="en-US" altLang="ko-KR" smtClean="0"/>
              <a:t>2/5/2024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084553" y="639467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3"/>
            <a:ext cx="11311200" cy="63123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685054"/>
            <a:ext cx="11029616" cy="512746"/>
          </a:xfrm>
        </p:spPr>
        <p:txBody>
          <a:bodyPr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DBFC-3B8E-4EB0-AE44-D3CA3349AF93}" type="datetime1">
              <a:rPr lang="en-US" altLang="ko-KR" smtClean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79255" y="642266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683" y="1343417"/>
            <a:ext cx="11292840" cy="4204800"/>
          </a:xfrm>
        </p:spPr>
        <p:txBody>
          <a:bodyPr anchor="ctr">
            <a:normAutofit/>
          </a:bodyPr>
          <a:lstStyle>
            <a:lvl1pPr>
              <a:defRPr sz="18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 sz="16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 sz="14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3"/>
            <a:ext cx="11311200" cy="63123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662752"/>
            <a:ext cx="11029616" cy="512746"/>
          </a:xfrm>
        </p:spPr>
        <p:txBody>
          <a:bodyPr anchor="ctr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DBFC-3B8E-4EB0-AE44-D3CA3349AF93}" type="datetime1">
              <a:rPr lang="en-US" altLang="ko-KR" smtClean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79255" y="642266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683" y="1343417"/>
            <a:ext cx="11292840" cy="4204800"/>
          </a:xfrm>
        </p:spPr>
        <p:txBody>
          <a:bodyPr anchor="ctr">
            <a:normAutofit/>
          </a:bodyPr>
          <a:lstStyle>
            <a:lvl1pPr>
              <a:defRPr sz="18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 sz="16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 sz="14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3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E733-7169-408D-9A4A-56E39C46518A}" type="datetime1">
              <a:rPr lang="en-US" altLang="ko-KR" smtClean="0"/>
              <a:t>2/5/2024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62153" y="641333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571BA4-FF2B-4DC0-84C9-C6EF52DC9218}" type="datetime1">
              <a:rPr lang="en-US" altLang="ko-KR" smtClean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5" y="6416675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8BE6988-872D-4003-AD80-42FA73FC6D96}" type="datetime1">
              <a:rPr lang="en-US" altLang="ko-KR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iobi@dankook.ac.k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32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발표평가</a:t>
            </a:r>
            <a:r>
              <a:rPr lang="ko-KR" altLang="en-US" sz="32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자료 작성 유의사항 </a:t>
            </a:r>
            <a:r>
              <a:rPr lang="en-US" altLang="ko-KR" sz="32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32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제출시 삭제</a:t>
            </a:r>
            <a:r>
              <a:rPr lang="en-US" altLang="ko-KR" sz="32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32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5878" y="1632858"/>
            <a:ext cx="11029615" cy="46738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각 페이지의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작성 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TIP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을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참고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하여 내용 기재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dirty="0" err="1">
                <a:latin typeface="HY견고딕" pitchFamily="18" charset="-127"/>
                <a:ea typeface="HY견고딕" pitchFamily="18" charset="-127"/>
              </a:rPr>
              <a:t>입주신청서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 작성 순서임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  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총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20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페이지 이내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발표시간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10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분 분량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본 페이지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작성 유의사항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및 각 페이지의 작성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TIP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은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확인 후 삭제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하고 제출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PPT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템플릿 변경은 가능하나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본 양식에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제안된 작성 내용 및 작성 순서</a:t>
            </a:r>
            <a:r>
              <a:rPr lang="ko-KR" altLang="en-US" sz="20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는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변경 불가</a:t>
            </a:r>
          </a:p>
          <a:p>
            <a:pPr>
              <a:lnSpc>
                <a:spcPct val="150000"/>
              </a:lnSpc>
            </a:pPr>
            <a:r>
              <a:rPr lang="ko-KR" altLang="en-US" sz="2000" dirty="0" err="1">
                <a:latin typeface="HY견고딕" pitchFamily="18" charset="-127"/>
                <a:ea typeface="HY견고딕" pitchFamily="18" charset="-127"/>
              </a:rPr>
              <a:t>제출방법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이메일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  <a:hlinkClick r:id="rId2"/>
              </a:rPr>
              <a:t>biobi@dankook.ac.kr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로 제출</a:t>
            </a: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  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파일명 예시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: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회사명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홍길동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_(</a:t>
            </a:r>
            <a:r>
              <a:rPr lang="ko-KR" altLang="en-US" sz="2000" dirty="0" err="1">
                <a:latin typeface="HY견고딕" pitchFamily="18" charset="-127"/>
                <a:ea typeface="HY견고딕" pitchFamily="18" charset="-127"/>
              </a:rPr>
              <a:t>아이템명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))</a:t>
            </a:r>
            <a:endParaRPr lang="ko-KR" altLang="en-US" sz="2000" dirty="0"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66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483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5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감사합니다</a:t>
            </a:r>
            <a:r>
              <a:rPr lang="en-US" altLang="ko-KR" sz="5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5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920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 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예정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아이템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개발기술명</a:t>
            </a:r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작성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8132" y="3288548"/>
            <a:ext cx="10993546" cy="286032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업    체     명 </a:t>
            </a:r>
            <a:r>
              <a:rPr lang="en-US" altLang="ko-KR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 (</a:t>
            </a:r>
            <a:r>
              <a:rPr lang="ko-KR" altLang="en-US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예비창업자의 경우</a:t>
            </a:r>
            <a:r>
              <a:rPr lang="en-US" altLang="ko-KR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“</a:t>
            </a:r>
            <a:r>
              <a:rPr lang="ko-KR" altLang="en-US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예비창업자</a:t>
            </a:r>
            <a:r>
              <a:rPr lang="en-US" altLang="ko-KR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기재</a:t>
            </a:r>
            <a:r>
              <a:rPr lang="en-US" altLang="ko-KR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성            명 </a:t>
            </a:r>
            <a:r>
              <a:rPr lang="en-US" altLang="ko-KR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업            종 </a:t>
            </a:r>
            <a:r>
              <a:rPr lang="en-US" altLang="ko-KR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창  업  년  월 </a:t>
            </a:r>
            <a:r>
              <a:rPr lang="en-US" altLang="ko-KR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입주희망면적 </a:t>
            </a:r>
            <a:r>
              <a:rPr lang="en-US" altLang="ko-KR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       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연    </a:t>
            </a:r>
            <a:r>
              <a:rPr lang="ko-KR" altLang="en-US" sz="2000" b="1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락</a:t>
            </a:r>
            <a:r>
              <a:rPr lang="ko-KR" altLang="en-US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처 </a:t>
            </a:r>
            <a:r>
              <a:rPr lang="en-US" altLang="ko-KR" sz="2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</a:t>
            </a:r>
            <a:endParaRPr lang="ko-KR" altLang="en-US" sz="2000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내용 개체 틀 4"/>
          <p:cNvSpPr txBox="1">
            <a:spLocks/>
          </p:cNvSpPr>
          <p:nvPr/>
        </p:nvSpPr>
        <p:spPr>
          <a:xfrm>
            <a:off x="447816" y="601200"/>
            <a:ext cx="11292840" cy="4192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단국대학교 생명공학창업보육센터 </a:t>
            </a:r>
            <a:r>
              <a:rPr lang="ko-KR" altLang="en-US" sz="20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입주심사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ko-KR" altLang="en-US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770840" y="5074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(10</a:t>
            </a:r>
            <a:r>
              <a:rPr lang="ko-KR" altLang="en-US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</a:t>
            </a:r>
            <a:r>
              <a:rPr lang="en-US" altLang="ko-KR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(33</a:t>
            </a:r>
            <a:r>
              <a:rPr lang="ko-KR" altLang="en-US" kern="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  <a:r>
              <a:rPr lang="en-US" altLang="ko-KR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/ 15</a:t>
            </a:r>
            <a:r>
              <a:rPr lang="ko-KR" altLang="en-US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</a:t>
            </a:r>
            <a:r>
              <a:rPr lang="en-US" altLang="ko-KR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(49.5</a:t>
            </a:r>
            <a:r>
              <a:rPr lang="ko-KR" altLang="en-US" kern="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  <a:r>
              <a:rPr lang="en-US" altLang="ko-KR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/ 20</a:t>
            </a:r>
            <a:r>
              <a:rPr lang="ko-KR" altLang="en-US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</a:t>
            </a:r>
            <a:r>
              <a:rPr lang="en-US" altLang="ko-KR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(66</a:t>
            </a:r>
            <a:r>
              <a:rPr lang="ko-KR" altLang="en-US" kern="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㎡</a:t>
            </a:r>
            <a:r>
              <a:rPr lang="en-US" altLang="ko-KR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/ 30</a:t>
            </a:r>
            <a:r>
              <a:rPr lang="ko-KR" altLang="en-US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</a:t>
            </a:r>
            <a:r>
              <a:rPr lang="en-US" altLang="ko-KR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(90</a:t>
            </a:r>
            <a:r>
              <a:rPr lang="ko-KR" altLang="en-US" kern="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㎡</a:t>
            </a:r>
            <a:r>
              <a:rPr lang="en-US" altLang="ko-KR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96964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세로 제목 3"/>
          <p:cNvSpPr>
            <a:spLocks noGrp="1"/>
          </p:cNvSpPr>
          <p:nvPr>
            <p:ph type="title" orient="vert"/>
          </p:nvPr>
        </p:nvSpPr>
        <p:spPr>
          <a:xfrm>
            <a:off x="774923" y="751727"/>
            <a:ext cx="2004164" cy="1198371"/>
          </a:xfrm>
        </p:spPr>
        <p:txBody>
          <a:bodyPr vert="horz"/>
          <a:lstStyle/>
          <a:p>
            <a:r>
              <a:rPr lang="en-US" altLang="ko-KR" dirty="0"/>
              <a:t>INDEX</a:t>
            </a:r>
            <a:endParaRPr lang="ko-KR" alt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4061512" y="1032828"/>
            <a:ext cx="5810276" cy="5004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300000"/>
              </a:lnSpc>
            </a:pPr>
            <a:r>
              <a:rPr lang="en-US" altLang="ko-KR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창업자 의지 및 역량</a:t>
            </a:r>
            <a:endParaRPr lang="en-US" altLang="ko-KR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창업아이템의 </a:t>
            </a:r>
            <a:r>
              <a:rPr lang="ko-KR" altLang="en-US" sz="2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기술성</a:t>
            </a:r>
            <a:endParaRPr lang="en-US" altLang="ko-KR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창업아이템의 사업성</a:t>
            </a:r>
            <a:endParaRPr lang="en-US" altLang="ko-KR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lang="ko-KR" altLang="en-US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창업아이템의 성장성</a:t>
            </a: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5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/>
              <a:t>창업자 의지 및 역량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내용 개체 틀 4"/>
          <p:cNvSpPr txBox="1">
            <a:spLocks/>
          </p:cNvSpPr>
          <p:nvPr/>
        </p:nvSpPr>
        <p:spPr>
          <a:xfrm>
            <a:off x="381165" y="1498538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대표자 인적사항 및 기술개발 및 사업화 실적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422575" y="1933269"/>
            <a:ext cx="11029615" cy="5863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대표자 인적사항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경력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사업화 실적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특기사항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사업화 네트워크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구축현황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등 창업자가 사업추진을 위해 구축한 역량 제시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과거직장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등에서의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아이템과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관련된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기술개발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및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사업화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실적을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기재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8" name="내용 개체 틀 4"/>
          <p:cNvSpPr txBox="1">
            <a:spLocks/>
          </p:cNvSpPr>
          <p:nvPr/>
        </p:nvSpPr>
        <p:spPr>
          <a:xfrm>
            <a:off x="422570" y="2696186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창업기업 현황 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해당 시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ko-KR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63980" y="3130917"/>
            <a:ext cx="11029615" cy="5863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기업명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설립일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업종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업태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자본금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참여인력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등 회사개요 작성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0" name="내용 개체 틀 4"/>
          <p:cNvSpPr txBox="1">
            <a:spLocks/>
          </p:cNvSpPr>
          <p:nvPr/>
        </p:nvSpPr>
        <p:spPr>
          <a:xfrm>
            <a:off x="422570" y="5179694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지재권 보유현황</a:t>
            </a:r>
            <a:r>
              <a:rPr lang="en-US" altLang="ko-KR" dirty="0"/>
              <a:t>, </a:t>
            </a:r>
            <a:r>
              <a:rPr lang="ko-KR" altLang="en-US" dirty="0"/>
              <a:t>창업지원 수혜 등 사업실적  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해당 시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ko-KR" altLang="en-US" dirty="0"/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463980" y="5614425"/>
            <a:ext cx="11029615" cy="5863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창업자 또는 창업기업으로 지식재산권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/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저작권 보유현황 작성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정부지원사업 이미 지원받았거나 진행중인 사업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보증 수혜현황등을 작성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2" name="내용 개체 틀 4"/>
          <p:cNvSpPr txBox="1">
            <a:spLocks/>
          </p:cNvSpPr>
          <p:nvPr/>
        </p:nvSpPr>
        <p:spPr>
          <a:xfrm>
            <a:off x="411195" y="3903394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err="1"/>
              <a:t>참여인력</a:t>
            </a:r>
            <a:r>
              <a:rPr lang="ko-KR" altLang="en-US" dirty="0"/>
              <a:t> 현황</a:t>
            </a: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52605" y="4338125"/>
            <a:ext cx="11029615" cy="5863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주주구성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법인기업만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해당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경영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/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기술진 기재하되 참여가 확정된 경우 기재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0378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/>
              <a:t>창업자 의지 및 역량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내용 개체 틀 4"/>
          <p:cNvSpPr txBox="1">
            <a:spLocks/>
          </p:cNvSpPr>
          <p:nvPr/>
        </p:nvSpPr>
        <p:spPr>
          <a:xfrm>
            <a:off x="381165" y="1498538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창업 동기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422575" y="1933269"/>
            <a:ext cx="11029615" cy="5863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창업의지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사업추진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능력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과제선정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경위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창업준비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상황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문제해결방안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등을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기재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8" name="내용 개체 틀 4"/>
          <p:cNvSpPr txBox="1">
            <a:spLocks/>
          </p:cNvSpPr>
          <p:nvPr/>
        </p:nvSpPr>
        <p:spPr>
          <a:xfrm>
            <a:off x="422570" y="2696186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err="1"/>
              <a:t>사업목표</a:t>
            </a:r>
            <a:endParaRPr lang="ko-KR" alt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63980" y="3130917"/>
            <a:ext cx="11029615" cy="5863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기술개발 및 사업화 목표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창업기업의 목표를 구체적으로 기재</a:t>
            </a:r>
          </a:p>
        </p:txBody>
      </p:sp>
      <p:sp>
        <p:nvSpPr>
          <p:cNvPr id="12" name="내용 개체 틀 4"/>
          <p:cNvSpPr txBox="1">
            <a:spLocks/>
          </p:cNvSpPr>
          <p:nvPr/>
        </p:nvSpPr>
        <p:spPr>
          <a:xfrm>
            <a:off x="411195" y="3903394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사회적 가치 실현</a:t>
            </a: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452605" y="4338125"/>
            <a:ext cx="11029615" cy="5863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일자리 창출 및 사회공헌 등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가치실현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추구계획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중소기업 성과공유제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현금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주식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공제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/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기금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endParaRPr lang="ko-KR" altLang="en-US" sz="1600" dirty="0">
              <a:solidFill>
                <a:schemeClr val="bg2">
                  <a:lumMod val="50000"/>
                </a:schemeClr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504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/>
              <a:t>2. </a:t>
            </a:r>
            <a:r>
              <a:rPr lang="ko-KR" altLang="en-US" dirty="0"/>
              <a:t>창업아이템의 </a:t>
            </a:r>
            <a:r>
              <a:rPr lang="ko-KR" altLang="en-US" dirty="0" err="1"/>
              <a:t>기술성</a:t>
            </a:r>
            <a:endParaRPr lang="ko-KR" altLang="en-US" dirty="0"/>
          </a:p>
        </p:txBody>
      </p:sp>
      <p:sp>
        <p:nvSpPr>
          <p:cNvPr id="8" name="내용 개체 틀 4"/>
          <p:cNvSpPr txBox="1">
            <a:spLocks/>
          </p:cNvSpPr>
          <p:nvPr/>
        </p:nvSpPr>
        <p:spPr>
          <a:xfrm>
            <a:off x="381165" y="1498538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창업아이템 개요</a:t>
            </a: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22575" y="1933269"/>
            <a:ext cx="11029615" cy="6006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창업아이템이 제공하는 핵심기능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용도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주기능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성능 등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에 대한 설명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0" name="내용 개체 틀 4"/>
          <p:cNvSpPr txBox="1">
            <a:spLocks/>
          </p:cNvSpPr>
          <p:nvPr/>
        </p:nvSpPr>
        <p:spPr>
          <a:xfrm>
            <a:off x="422570" y="3224830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국내외 관련 기술 현황</a:t>
            </a: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463980" y="3659561"/>
            <a:ext cx="11029615" cy="6006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관련되는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국내․외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기술개발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현황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문제점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및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전망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등 </a:t>
            </a:r>
            <a:r>
              <a:rPr lang="en-US" altLang="ko-KR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기재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5" name="내용 개체 틀 4"/>
          <p:cNvSpPr txBox="1">
            <a:spLocks/>
          </p:cNvSpPr>
          <p:nvPr/>
        </p:nvSpPr>
        <p:spPr>
          <a:xfrm>
            <a:off x="422570" y="5179694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기술 경쟁력</a:t>
            </a:r>
            <a:r>
              <a:rPr lang="en-US" altLang="ko-KR" dirty="0"/>
              <a:t>(</a:t>
            </a:r>
            <a:r>
              <a:rPr lang="ko-KR" altLang="en-US" dirty="0"/>
              <a:t>차별성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16" name="내용 개체 틀 2"/>
          <p:cNvSpPr txBox="1">
            <a:spLocks/>
          </p:cNvSpPr>
          <p:nvPr/>
        </p:nvSpPr>
        <p:spPr>
          <a:xfrm>
            <a:off x="463980" y="5614425"/>
            <a:ext cx="11029615" cy="6006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국내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․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외 경쟁제품과의 기술적 비교 우위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/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열위 사항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강점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약점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가격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품질등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을 항목별로 기재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차별적 기능이나 성능이 고객에게 어떤 가치를 제공하는지 기재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597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6928561" cy="550014"/>
          </a:xfrm>
        </p:spPr>
        <p:txBody>
          <a:bodyPr/>
          <a:lstStyle/>
          <a:p>
            <a:r>
              <a:rPr lang="en-US" altLang="ko-KR" dirty="0"/>
              <a:t>3. </a:t>
            </a:r>
            <a:r>
              <a:rPr lang="ko-KR" altLang="en-US" dirty="0"/>
              <a:t>창업아이템의 사업성</a:t>
            </a:r>
          </a:p>
        </p:txBody>
      </p:sp>
      <p:sp>
        <p:nvSpPr>
          <p:cNvPr id="8" name="내용 개체 틀 4"/>
          <p:cNvSpPr>
            <a:spLocks noGrp="1"/>
          </p:cNvSpPr>
          <p:nvPr>
            <p:ph idx="1"/>
          </p:nvPr>
        </p:nvSpPr>
        <p:spPr>
          <a:xfrm>
            <a:off x="395452" y="1275425"/>
            <a:ext cx="11029615" cy="467485"/>
          </a:xfrm>
        </p:spPr>
        <p:txBody>
          <a:bodyPr/>
          <a:lstStyle/>
          <a:p>
            <a:r>
              <a:rPr lang="ko-KR" altLang="en-US" dirty="0"/>
              <a:t>국내외 시장규모 및 목표시장</a:t>
            </a: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22571" y="1710156"/>
            <a:ext cx="11029615" cy="4638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창업아이템의 목표시장군에 대한 현재 및 향후 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3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년간의 시장규모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추정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및 근거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시장동향 등 제시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0" name="내용 개체 틀 4"/>
          <p:cNvSpPr txBox="1">
            <a:spLocks/>
          </p:cNvSpPr>
          <p:nvPr/>
        </p:nvSpPr>
        <p:spPr>
          <a:xfrm>
            <a:off x="409738" y="2425504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국내외 주요 </a:t>
            </a:r>
            <a:r>
              <a:rPr lang="ko-KR" altLang="en-US" dirty="0" err="1"/>
              <a:t>수요처</a:t>
            </a:r>
            <a:r>
              <a:rPr lang="ko-KR" altLang="en-US" dirty="0"/>
              <a:t> 현황</a:t>
            </a: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436859" y="2923267"/>
            <a:ext cx="11029615" cy="4931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창업아이템의 국내외 수요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처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현황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수요처명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주생산품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등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및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확보실적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제시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2" name="내용 개체 틀 4"/>
          <p:cNvSpPr txBox="1">
            <a:spLocks/>
          </p:cNvSpPr>
          <p:nvPr/>
        </p:nvSpPr>
        <p:spPr>
          <a:xfrm>
            <a:off x="422571" y="3983967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국내외 동종업체 현황</a:t>
            </a:r>
          </a:p>
        </p:txBody>
      </p:sp>
      <p:sp>
        <p:nvSpPr>
          <p:cNvPr id="13" name="내용 개체 틀 4"/>
          <p:cNvSpPr txBox="1">
            <a:spLocks/>
          </p:cNvSpPr>
          <p:nvPr/>
        </p:nvSpPr>
        <p:spPr>
          <a:xfrm>
            <a:off x="422571" y="5307805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시장 경쟁력</a:t>
            </a: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422570" y="4451453"/>
            <a:ext cx="11029615" cy="4367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국내외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경쟁업체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동종업체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현황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주요업체명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시장점유율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생산능력 등 전반적인 현황 작성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5" name="내용 개체 틀 2"/>
          <p:cNvSpPr txBox="1">
            <a:spLocks/>
          </p:cNvSpPr>
          <p:nvPr/>
        </p:nvSpPr>
        <p:spPr>
          <a:xfrm>
            <a:off x="422569" y="5830958"/>
            <a:ext cx="11029615" cy="4220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주요 경쟁제품과의 성능 및 가격 비교 등 항목별 비교우위 기재</a:t>
            </a:r>
            <a:endParaRPr lang="en-US" altLang="ko-KR" sz="1600" dirty="0">
              <a:solidFill>
                <a:schemeClr val="bg2">
                  <a:lumMod val="50000"/>
                </a:schemeClr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017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6248233" cy="550014"/>
          </a:xfrm>
        </p:spPr>
        <p:txBody>
          <a:bodyPr/>
          <a:lstStyle/>
          <a:p>
            <a:r>
              <a:rPr lang="en-US" altLang="ko-KR" dirty="0"/>
              <a:t>4. </a:t>
            </a:r>
            <a:r>
              <a:rPr lang="ko-KR" altLang="en-US" dirty="0"/>
              <a:t>창업아이템의 성장성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422571" y="1710156"/>
            <a:ext cx="11029615" cy="5643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현재의 제품개발 상태 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/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성능평가 결과 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/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기술개발 문제점 및 대책 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/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제작 소요기간 및 방법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자체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OEM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등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 /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향후 양산단계까지의 기술개발 계획 등 기재</a:t>
            </a:r>
          </a:p>
        </p:txBody>
      </p:sp>
      <p:sp>
        <p:nvSpPr>
          <p:cNvPr id="6" name="내용 개체 틀 4"/>
          <p:cNvSpPr txBox="1">
            <a:spLocks/>
          </p:cNvSpPr>
          <p:nvPr/>
        </p:nvSpPr>
        <p:spPr>
          <a:xfrm>
            <a:off x="409738" y="2425504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양산체제 </a:t>
            </a:r>
            <a:r>
              <a:rPr lang="ko-KR" altLang="en-US" dirty="0" err="1"/>
              <a:t>구축현황</a:t>
            </a:r>
            <a:r>
              <a:rPr lang="ko-KR" altLang="en-US" dirty="0"/>
              <a:t> 및 향후 계획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436859" y="2923266"/>
            <a:ext cx="11029615" cy="5290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생산공정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외주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활용등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생산체제 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/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연도별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생산규모와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이에 따른 공장 및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설비확보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계획 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/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주요 원부자재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조달방안등</a:t>
            </a:r>
            <a:endParaRPr lang="ko-KR" altLang="en-US" sz="1600" dirty="0">
              <a:solidFill>
                <a:schemeClr val="bg2">
                  <a:lumMod val="50000"/>
                </a:schemeClr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9" name="내용 개체 틀 4"/>
          <p:cNvSpPr txBox="1">
            <a:spLocks/>
          </p:cNvSpPr>
          <p:nvPr/>
        </p:nvSpPr>
        <p:spPr>
          <a:xfrm>
            <a:off x="422571" y="3983967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마케팅 전략 및 판로개척 계획</a:t>
            </a:r>
          </a:p>
        </p:txBody>
      </p:sp>
      <p:sp>
        <p:nvSpPr>
          <p:cNvPr id="10" name="내용 개체 틀 4"/>
          <p:cNvSpPr txBox="1">
            <a:spLocks/>
          </p:cNvSpPr>
          <p:nvPr/>
        </p:nvSpPr>
        <p:spPr>
          <a:xfrm>
            <a:off x="422571" y="5307805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err="1"/>
              <a:t>스케일업</a:t>
            </a:r>
            <a:r>
              <a:rPr lang="ko-KR" altLang="en-US" dirty="0"/>
              <a:t> 전략 및 지속성장 계획</a:t>
            </a: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422570" y="4451453"/>
            <a:ext cx="11029615" cy="6287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국내외 판로개척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제품홍보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사업파트너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확보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 판매처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등의 사업화 현황 및 계획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향후 시장진입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타켓시장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및 판매 확보를 위한 판매전략 등 </a:t>
            </a:r>
            <a:r>
              <a:rPr lang="ko-KR" altLang="en-US" sz="1600" dirty="0" err="1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상세기재</a:t>
            </a:r>
            <a:endParaRPr lang="ko-KR" altLang="en-US" sz="1600" dirty="0">
              <a:solidFill>
                <a:schemeClr val="bg2">
                  <a:lumMod val="50000"/>
                </a:schemeClr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422569" y="5830958"/>
            <a:ext cx="11029615" cy="4220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기술 및 제품 고도화 전략 및 계획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창업기업의 지속성장을 위한 목표 등 계획 및 지속성장 전략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타당성</a:t>
            </a:r>
            <a:r>
              <a:rPr lang="en-US" altLang="ko-KR" sz="1600" dirty="0">
                <a:solidFill>
                  <a:schemeClr val="bg2">
                    <a:lumMod val="50000"/>
                  </a:schemeClr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endParaRPr lang="ko-KR" altLang="en-US" sz="1600" dirty="0">
              <a:solidFill>
                <a:schemeClr val="bg2">
                  <a:lumMod val="50000"/>
                </a:schemeClr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3" name="내용 개체 틀 4"/>
          <p:cNvSpPr>
            <a:spLocks noGrp="1"/>
          </p:cNvSpPr>
          <p:nvPr>
            <p:ph idx="1"/>
          </p:nvPr>
        </p:nvSpPr>
        <p:spPr>
          <a:xfrm>
            <a:off x="395452" y="1275425"/>
            <a:ext cx="11029615" cy="467485"/>
          </a:xfrm>
        </p:spPr>
        <p:txBody>
          <a:bodyPr/>
          <a:lstStyle/>
          <a:p>
            <a:r>
              <a:rPr lang="ko-KR" altLang="en-US" dirty="0"/>
              <a:t>기술 및 제품 개발현황 및 향후 계획</a:t>
            </a:r>
          </a:p>
        </p:txBody>
      </p:sp>
    </p:spTree>
    <p:extLst>
      <p:ext uri="{BB962C8B-B14F-4D97-AF65-F5344CB8AC3E}">
        <p14:creationId xmlns:p14="http://schemas.microsoft.com/office/powerpoint/2010/main" val="1541449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 </a:t>
            </a:r>
            <a:r>
              <a:rPr lang="ko-KR" altLang="en-US" dirty="0"/>
              <a:t>창업아이템의 성장성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422571" y="1710156"/>
            <a:ext cx="11029615" cy="5643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altLang="ko-KR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err="1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창업후</a:t>
            </a:r>
            <a:r>
              <a:rPr lang="ko-KR" altLang="en-US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생산제품의 판매대금으로 정상적인 자금회전이 될 때까지 소요되는 전체 </a:t>
            </a:r>
            <a:r>
              <a:rPr lang="ko-KR" altLang="en-US" sz="1600" dirty="0" err="1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예상자금을</a:t>
            </a:r>
            <a:r>
              <a:rPr lang="ko-KR" altLang="en-US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운전자금 및 시설자금으로 구분하여 기재</a:t>
            </a:r>
          </a:p>
        </p:txBody>
      </p:sp>
      <p:sp>
        <p:nvSpPr>
          <p:cNvPr id="6" name="내용 개체 틀 4"/>
          <p:cNvSpPr txBox="1">
            <a:spLocks/>
          </p:cNvSpPr>
          <p:nvPr/>
        </p:nvSpPr>
        <p:spPr>
          <a:xfrm>
            <a:off x="409738" y="2425504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매출실적 및 인력채용 등 향후 계획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436859" y="2923266"/>
            <a:ext cx="11029615" cy="5290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altLang="ko-KR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en-US" altLang="ko-KR" sz="1600" dirty="0" err="1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직전년도</a:t>
            </a:r>
            <a:r>
              <a:rPr lang="en-US" altLang="ko-KR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err="1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해당시</a:t>
            </a:r>
            <a:r>
              <a:rPr lang="en-US" altLang="ko-KR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 </a:t>
            </a:r>
            <a:r>
              <a:rPr lang="en-US" altLang="ko-KR" sz="1600" dirty="0" err="1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당해연도</a:t>
            </a:r>
            <a:r>
              <a:rPr lang="en-US" altLang="ko-KR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실적</a:t>
            </a:r>
            <a:r>
              <a:rPr lang="en-US" altLang="ko-KR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및 </a:t>
            </a:r>
            <a:r>
              <a:rPr lang="en-US" altLang="ko-KR" sz="1600" dirty="0" err="1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향후</a:t>
            </a:r>
            <a:r>
              <a:rPr lang="en-US" altLang="ko-KR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3년간 </a:t>
            </a:r>
            <a:r>
              <a:rPr lang="en-US" altLang="ko-KR" sz="1600" dirty="0" err="1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계획</a:t>
            </a:r>
            <a:endParaRPr lang="en-US" altLang="ko-KR" sz="1600" dirty="0">
              <a:solidFill>
                <a:srgbClr val="0070C0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9" name="내용 개체 틀 4"/>
          <p:cNvSpPr txBox="1">
            <a:spLocks/>
          </p:cNvSpPr>
          <p:nvPr/>
        </p:nvSpPr>
        <p:spPr>
          <a:xfrm>
            <a:off x="422571" y="3983967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err="1"/>
              <a:t>당해연도</a:t>
            </a:r>
            <a:r>
              <a:rPr lang="ko-KR" altLang="en-US" dirty="0"/>
              <a:t> 추진계획</a:t>
            </a:r>
            <a:r>
              <a:rPr lang="en-US" altLang="ko-KR" dirty="0"/>
              <a:t>(</a:t>
            </a:r>
            <a:r>
              <a:rPr lang="ko-KR" altLang="en-US" dirty="0"/>
              <a:t>향후 </a:t>
            </a:r>
            <a:r>
              <a:rPr lang="en-US" altLang="ko-KR" dirty="0"/>
              <a:t>1</a:t>
            </a:r>
            <a:r>
              <a:rPr lang="ko-KR" altLang="en-US" dirty="0"/>
              <a:t>년간 사업진행 주요 추진내용 및 일정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10" name="내용 개체 틀 4"/>
          <p:cNvSpPr txBox="1">
            <a:spLocks/>
          </p:cNvSpPr>
          <p:nvPr/>
        </p:nvSpPr>
        <p:spPr>
          <a:xfrm>
            <a:off x="422571" y="5307805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입주 필요성 및 산학협력 계획</a:t>
            </a: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422570" y="4451453"/>
            <a:ext cx="11029615" cy="6287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altLang="ko-KR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입주 후 </a:t>
            </a:r>
            <a:r>
              <a:rPr lang="en-US" altLang="ko-KR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1</a:t>
            </a:r>
            <a:r>
              <a:rPr lang="ko-KR" altLang="en-US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년내 진행할 주요 </a:t>
            </a:r>
            <a:r>
              <a:rPr lang="ko-KR" altLang="en-US" sz="1600" dirty="0" err="1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추진내용을</a:t>
            </a:r>
            <a:r>
              <a:rPr lang="ko-KR" altLang="en-US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상세히 기재</a:t>
            </a:r>
            <a:r>
              <a:rPr lang="en-US" altLang="ko-KR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주요추진내용에 대해 </a:t>
            </a:r>
            <a:r>
              <a:rPr lang="ko-KR" altLang="en-US" sz="1600" dirty="0" err="1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입주기간</a:t>
            </a:r>
            <a:r>
              <a:rPr lang="en-US" altLang="ko-KR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총 </a:t>
            </a:r>
            <a:r>
              <a:rPr lang="en-US" altLang="ko-KR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12</a:t>
            </a:r>
            <a:r>
              <a:rPr lang="ko-KR" altLang="en-US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개월</a:t>
            </a:r>
            <a:r>
              <a:rPr lang="en-US" altLang="ko-KR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동안의 추진일정을 기재</a:t>
            </a: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422569" y="5830957"/>
            <a:ext cx="11029615" cy="5730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altLang="ko-KR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</a:t>
            </a:r>
            <a:r>
              <a:rPr lang="ko-KR" altLang="en-US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단국대학교 창업보육센터 </a:t>
            </a:r>
            <a:r>
              <a:rPr lang="ko-KR" altLang="en-US" sz="1600" dirty="0" err="1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입주시</a:t>
            </a:r>
            <a:r>
              <a:rPr lang="ko-KR" altLang="en-US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필요성 및 입주 후 산학협력을 통한 </a:t>
            </a:r>
            <a:r>
              <a:rPr lang="ko-KR" altLang="en-US" sz="1600" dirty="0" err="1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성장계획</a:t>
            </a:r>
            <a:r>
              <a:rPr lang="en-US" altLang="ko-KR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필요시 산학협력과제 수행 </a:t>
            </a:r>
            <a:r>
              <a:rPr lang="ko-KR" altLang="en-US" sz="1600" dirty="0" err="1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희망서</a:t>
            </a:r>
            <a:r>
              <a:rPr lang="ko-KR" altLang="en-US" sz="1600" dirty="0">
                <a:solidFill>
                  <a:srgbClr val="0070C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제출</a:t>
            </a:r>
          </a:p>
        </p:txBody>
      </p:sp>
      <p:sp>
        <p:nvSpPr>
          <p:cNvPr id="13" name="내용 개체 틀 4"/>
          <p:cNvSpPr>
            <a:spLocks noGrp="1"/>
          </p:cNvSpPr>
          <p:nvPr>
            <p:ph idx="1"/>
          </p:nvPr>
        </p:nvSpPr>
        <p:spPr>
          <a:xfrm>
            <a:off x="395452" y="1275425"/>
            <a:ext cx="11029615" cy="467485"/>
          </a:xfrm>
        </p:spPr>
        <p:txBody>
          <a:bodyPr/>
          <a:lstStyle/>
          <a:p>
            <a:r>
              <a:rPr lang="ko-KR" altLang="en-US" dirty="0"/>
              <a:t>소요자금 및 조달계획</a:t>
            </a:r>
            <a:r>
              <a:rPr lang="en-US" altLang="ko-KR" dirty="0"/>
              <a:t>(</a:t>
            </a:r>
            <a:r>
              <a:rPr lang="ko-KR" altLang="en-US" dirty="0"/>
              <a:t>향후 </a:t>
            </a:r>
            <a:r>
              <a:rPr lang="en-US" altLang="ko-KR" dirty="0"/>
              <a:t>3</a:t>
            </a:r>
            <a:r>
              <a:rPr lang="ko-KR" altLang="en-US" dirty="0"/>
              <a:t>년간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3733195"/>
      </p:ext>
    </p:extLst>
  </p:cSld>
  <p:clrMapOvr>
    <a:masterClrMapping/>
  </p:clrMapOvr>
</p:sld>
</file>

<file path=ppt/theme/theme1.xml><?xml version="1.0" encoding="utf-8"?>
<a:theme xmlns:a="http://schemas.openxmlformats.org/drawingml/2006/main" name="분할">
  <a:themeElements>
    <a:clrScheme name="따뜻한 파란색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TM03457464[[fn=분할]]</Template>
  <TotalTime>390</TotalTime>
  <Words>784</Words>
  <Application>Microsoft Office PowerPoint</Application>
  <PresentationFormat>와이드스크린</PresentationFormat>
  <Paragraphs>81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HY견고딕</vt:lpstr>
      <vt:lpstr>HY그래픽M</vt:lpstr>
      <vt:lpstr>HY헤드라인M</vt:lpstr>
      <vt:lpstr>맑은 고딕</vt:lpstr>
      <vt:lpstr>Gill Sans MT</vt:lpstr>
      <vt:lpstr>Wingdings</vt:lpstr>
      <vt:lpstr>Wingdings 2</vt:lpstr>
      <vt:lpstr>분할</vt:lpstr>
      <vt:lpstr>발표평가 자료 작성 유의사항 (제출시 삭제)</vt:lpstr>
      <vt:lpstr>창업 (예정) 아이템/개발기술명 작성</vt:lpstr>
      <vt:lpstr>INDEX</vt:lpstr>
      <vt:lpstr>1. 창업자 의지 및 역량</vt:lpstr>
      <vt:lpstr>1. 창업자 의지 및 역량</vt:lpstr>
      <vt:lpstr>2. 창업아이템의 기술성</vt:lpstr>
      <vt:lpstr>3. 창업아이템의 사업성</vt:lpstr>
      <vt:lpstr>4. 창업아이템의 성장성</vt:lpstr>
      <vt:lpstr>4. 창업아이템의 성장성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발표평가 자료 작성 유의사항</dc:title>
  <dc:creator>Windows 사용자</dc:creator>
  <cp:lastModifiedBy>203-홍지화</cp:lastModifiedBy>
  <cp:revision>69</cp:revision>
  <cp:lastPrinted>2019-07-16T02:38:33Z</cp:lastPrinted>
  <dcterms:created xsi:type="dcterms:W3CDTF">2019-07-15T05:53:57Z</dcterms:created>
  <dcterms:modified xsi:type="dcterms:W3CDTF">2024-02-05T01:38:11Z</dcterms:modified>
</cp:coreProperties>
</file>