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418" r:id="rId2"/>
    <p:sldId id="5453" r:id="rId3"/>
    <p:sldId id="5445" r:id="rId4"/>
    <p:sldId id="5450" r:id="rId5"/>
    <p:sldId id="5451" r:id="rId6"/>
    <p:sldId id="5447" r:id="rId7"/>
    <p:sldId id="5448" r:id="rId8"/>
    <p:sldId id="5449" r:id="rId9"/>
    <p:sldId id="5452" r:id="rId10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21" userDrawn="1">
          <p15:clr>
            <a:srgbClr val="A4A3A4"/>
          </p15:clr>
        </p15:guide>
        <p15:guide id="3" pos="6068" userDrawn="1">
          <p15:clr>
            <a:srgbClr val="A4A3A4"/>
          </p15:clr>
        </p15:guide>
        <p15:guide id="4" pos="172" userDrawn="1">
          <p15:clr>
            <a:srgbClr val="A4A3A4"/>
          </p15:clr>
        </p15:guide>
        <p15:guide id="5" pos="58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32"/>
    <a:srgbClr val="0000FF"/>
    <a:srgbClr val="FFFFFF"/>
    <a:srgbClr val="BBD6EE"/>
    <a:srgbClr val="9CC2E5"/>
    <a:srgbClr val="F7E609"/>
    <a:srgbClr val="CDDF01"/>
    <a:srgbClr val="1F4672"/>
    <a:srgbClr val="002060"/>
    <a:srgbClr val="42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7412" autoAdjust="0"/>
  </p:normalViewPr>
  <p:slideViewPr>
    <p:cSldViewPr snapToGrid="0">
      <p:cViewPr varScale="1">
        <p:scale>
          <a:sx n="72" d="100"/>
          <a:sy n="72" d="100"/>
        </p:scale>
        <p:origin x="1858" y="58"/>
      </p:cViewPr>
      <p:guideLst>
        <p:guide orient="horz" pos="2160"/>
        <p:guide pos="421"/>
        <p:guide pos="6068"/>
        <p:guide pos="172"/>
        <p:guide pos="581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53760"/>
    </p:cViewPr>
  </p:sorterViewPr>
  <p:notesViewPr>
    <p:cSldViewPr snapToGrid="0">
      <p:cViewPr varScale="1">
        <p:scale>
          <a:sx n="80" d="100"/>
          <a:sy n="80" d="100"/>
        </p:scale>
        <p:origin x="31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ko-KR" altLang="en-US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3F8B34C-D6D2-4AC8-B517-672659F75653}" type="datetimeFigureOut">
              <a:rPr lang="ko-KR" altLang="en-US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2024-03-28</a:t>
            </a:fld>
            <a:endParaRPr lang="ko-KR" altLang="en-US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ko-KR" altLang="en-US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765AA785-79B5-40AA-97EB-A3441C30A25E}" type="slidenum">
              <a:rPr lang="ko-KR" altLang="en-US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‹#›</a:t>
            </a:fld>
            <a:endParaRPr lang="ko-KR" altLang="en-US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230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fld id="{E0F96738-1751-49B7-B1A7-115A78F6B42C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1900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1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fld id="{C28293AF-5950-4F25-8723-457A0D159E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77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바른고딕" panose="020B0603020101020101" pitchFamily="50" charset="-127"/>
        <a:ea typeface="나눔바른고딕" panose="020B0603020101020101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바른고딕" panose="020B0603020101020101" pitchFamily="50" charset="-127"/>
        <a:ea typeface="나눔바른고딕" panose="020B0603020101020101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바른고딕" panose="020B0603020101020101" pitchFamily="50" charset="-127"/>
        <a:ea typeface="나눔바른고딕" panose="020B0603020101020101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바른고딕" panose="020B0603020101020101" pitchFamily="50" charset="-127"/>
        <a:ea typeface="나눔바른고딕" panose="020B0603020101020101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바른고딕" panose="020B0603020101020101" pitchFamily="50" charset="-127"/>
        <a:ea typeface="나눔바른고딕" panose="020B060302010102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293AF-5950-4F25-8723-457A0D159E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83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293AF-5950-4F25-8723-457A0D159E9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36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3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47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4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31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5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70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6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602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7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346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8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88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1363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80:notes"/>
          <p:cNvSpPr txBox="1">
            <a:spLocks noGrp="1"/>
          </p:cNvSpPr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  <p:sp>
        <p:nvSpPr>
          <p:cNvPr id="103" name="Google Shape;103;p80:notes"/>
          <p:cNvSpPr txBox="1">
            <a:spLocks noGrp="1"/>
          </p:cNvSpPr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9</a:t>
            </a:fld>
            <a:endParaRPr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08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CEA0-FF4C-405A-8916-4B3335740327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17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35C-39A1-4A7C-8FDA-DB7722E1C6F6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46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23D-BC04-44F9-A866-A1C107A2CFF4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12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1_콘텐츠 2개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73"/>
          <p:cNvCxnSpPr/>
          <p:nvPr/>
        </p:nvCxnSpPr>
        <p:spPr>
          <a:xfrm>
            <a:off x="1963" y="607155"/>
            <a:ext cx="9904037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077803B3-D63D-8CC6-534D-78F94914C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1"/>
            <a:ext cx="2593573" cy="60568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1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5C5B-C0D6-4F35-A42D-EF4EF9D7DD12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>
          <a:xfrm>
            <a:off x="7608139" y="6492875"/>
            <a:ext cx="222885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49F36D3-50E0-44BC-8BBD-D5FFBE9A2CBA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2" name="제목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98573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226F-7D98-4160-B6D1-48698F7E25B7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49F36D3-50E0-44BC-8BBD-D5FFBE9A2CBA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7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D6C1-624F-481D-A10D-896AF5A71359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49F36D3-50E0-44BC-8BBD-D5FFBE9A2CBA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8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2FC6-2A34-43C2-B6E9-2612298679C6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D5DA-2826-4A48-8289-B01A588CB717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41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F1A4-7B4B-457F-91D1-06BC2EEC9109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34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8E8C-E921-4561-BDC7-05D755B9513A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2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6E26-4769-4FA3-AB6E-42DB1A128C94}" type="datetime1">
              <a:rPr lang="ko-KR" altLang="en-US" smtClean="0"/>
              <a:t>2024-03-28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/>
          <a:lstStyle/>
          <a:p>
            <a:fld id="{F49F36D3-50E0-44BC-8BBD-D5FFBE9A2C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5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fld id="{A0B41794-E519-47AA-8FD9-40009F328454}" type="datetime1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10"/>
          <p:cNvSpPr>
            <a:spLocks noGrp="1"/>
          </p:cNvSpPr>
          <p:nvPr>
            <p:ph type="sldNum" sz="quarter" idx="4"/>
          </p:nvPr>
        </p:nvSpPr>
        <p:spPr>
          <a:xfrm>
            <a:off x="7608139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kumimoji="1" lang="ko-KR" altLang="en-US" sz="700" smtClean="0">
                <a:solidFill>
                  <a:schemeClr val="tx1">
                    <a:tint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algn="r"/>
            <a:fld id="{F49F36D3-50E0-44BC-8BBD-D5FFBE9A2CBA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07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만화 영화, 클립아트, 일러스트레이션이(가) 표시된 사진&#10;&#10;자동 생성된 설명">
            <a:extLst>
              <a:ext uri="{FF2B5EF4-FFF2-40B4-BE49-F238E27FC236}">
                <a16:creationId xmlns:a16="http://schemas.microsoft.com/office/drawing/2014/main" id="{1EF42F01-358F-5DC5-9391-FB36BA6285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7"/>
          <a:stretch/>
        </p:blipFill>
        <p:spPr>
          <a:xfrm>
            <a:off x="6283842" y="3910594"/>
            <a:ext cx="3622158" cy="2785777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40144360-9563-88D3-E8A9-1EEFCA01D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06000" cy="160772"/>
          </a:xfrm>
          <a:prstGeom prst="rect">
            <a:avLst/>
          </a:prstGeom>
        </p:spPr>
      </p:pic>
      <p:cxnSp>
        <p:nvCxnSpPr>
          <p:cNvPr id="21" name="Google Shape;96;p1">
            <a:extLst>
              <a:ext uri="{FF2B5EF4-FFF2-40B4-BE49-F238E27FC236}">
                <a16:creationId xmlns:a16="http://schemas.microsoft.com/office/drawing/2014/main" id="{2DD751CC-52BC-3B54-22D0-7920C1930796}"/>
              </a:ext>
            </a:extLst>
          </p:cNvPr>
          <p:cNvCxnSpPr>
            <a:cxnSpLocks/>
          </p:cNvCxnSpPr>
          <p:nvPr/>
        </p:nvCxnSpPr>
        <p:spPr>
          <a:xfrm>
            <a:off x="346806" y="3910594"/>
            <a:ext cx="9217281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103;p1">
            <a:extLst>
              <a:ext uri="{FF2B5EF4-FFF2-40B4-BE49-F238E27FC236}">
                <a16:creationId xmlns:a16="http://schemas.microsoft.com/office/drawing/2014/main" id="{BD6BE01B-266E-35F6-B056-4D1DDB54EF21}"/>
              </a:ext>
            </a:extLst>
          </p:cNvPr>
          <p:cNvSpPr txBox="1"/>
          <p:nvPr/>
        </p:nvSpPr>
        <p:spPr>
          <a:xfrm>
            <a:off x="3280209" y="4566056"/>
            <a:ext cx="3345581" cy="838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677" tIns="49325" rIns="98677" bIns="49325" anchor="t" anchorCtr="0">
            <a:spAutoFit/>
          </a:bodyPr>
          <a:lstStyle/>
          <a:p>
            <a:pPr marL="342900" indent="-342900">
              <a:buSzPts val="1400"/>
              <a:buFontTx/>
              <a:buChar char="-"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503000000020004" pitchFamily="2" charset="-127"/>
              </a:rPr>
              <a:t>팀 명 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503000000020004" pitchFamily="2" charset="-127"/>
              </a:rPr>
              <a:t>: OOO</a:t>
            </a:r>
          </a:p>
          <a:p>
            <a:pPr marL="342900" indent="-342900">
              <a:buSzPts val="1400"/>
              <a:buFontTx/>
              <a:buChar char="-"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503000000020004" pitchFamily="2" charset="-127"/>
              </a:rPr>
              <a:t>발표자 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 SemiBold" panose="02000503000000020004" pitchFamily="2" charset="-127"/>
              </a:rPr>
              <a:t>: OOO</a:t>
            </a:r>
          </a:p>
        </p:txBody>
      </p:sp>
      <p:sp>
        <p:nvSpPr>
          <p:cNvPr id="24" name="Google Shape;94;p1">
            <a:extLst>
              <a:ext uri="{FF2B5EF4-FFF2-40B4-BE49-F238E27FC236}">
                <a16:creationId xmlns:a16="http://schemas.microsoft.com/office/drawing/2014/main" id="{7E4A829A-DA67-3E98-D247-8C1FAF1ED874}"/>
              </a:ext>
            </a:extLst>
          </p:cNvPr>
          <p:cNvSpPr txBox="1"/>
          <p:nvPr/>
        </p:nvSpPr>
        <p:spPr>
          <a:xfrm>
            <a:off x="333024" y="1715406"/>
            <a:ext cx="9217281" cy="1761607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txBody>
          <a:bodyPr spcFirstLastPara="1" wrap="square" lIns="97139" tIns="49325" rIns="98677" bIns="49325" anchor="t" anchorCtr="0">
            <a:spAutoFit/>
          </a:bodyPr>
          <a:lstStyle/>
          <a:p>
            <a:pPr algn="ctr">
              <a:buSzPts val="3600"/>
            </a:pPr>
            <a:r>
              <a:rPr lang="en-US" altLang="ko-KR" sz="5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2" charset="-127"/>
              </a:rPr>
              <a:t>2024 </a:t>
            </a:r>
            <a:r>
              <a:rPr lang="ko-KR" altLang="en-US" sz="54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2" charset="-127"/>
              </a:rPr>
              <a:t>핀테크</a:t>
            </a:r>
            <a:r>
              <a:rPr lang="ko-KR" altLang="en-US" sz="5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2" charset="-127"/>
              </a:rPr>
              <a:t> 챌린지</a:t>
            </a:r>
            <a:endParaRPr lang="en-US" altLang="ko-KR" sz="5400" b="1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2" charset="-127"/>
            </a:endParaRPr>
          </a:p>
          <a:p>
            <a:pPr algn="ctr">
              <a:buSzPts val="3600"/>
            </a:pPr>
            <a:r>
              <a:rPr lang="ko-KR" altLang="en-US" sz="5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2" charset="-127"/>
              </a:rPr>
              <a:t>예선전 발표자료</a:t>
            </a: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9AF49943-2566-9937-3D9D-B1464C6E6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97228"/>
            <a:ext cx="9906000" cy="16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>
            <a:extLst>
              <a:ext uri="{FF2B5EF4-FFF2-40B4-BE49-F238E27FC236}">
                <a16:creationId xmlns:a16="http://schemas.microsoft.com/office/drawing/2014/main" id="{40144360-9563-88D3-E8A9-1EEFCA01D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60772"/>
          </a:xfrm>
          <a:prstGeom prst="rect">
            <a:avLst/>
          </a:prstGeom>
        </p:spPr>
      </p:pic>
      <p:sp>
        <p:nvSpPr>
          <p:cNvPr id="24" name="Google Shape;94;p1">
            <a:extLst>
              <a:ext uri="{FF2B5EF4-FFF2-40B4-BE49-F238E27FC236}">
                <a16:creationId xmlns:a16="http://schemas.microsoft.com/office/drawing/2014/main" id="{7E4A829A-DA67-3E98-D247-8C1FAF1ED874}"/>
              </a:ext>
            </a:extLst>
          </p:cNvPr>
          <p:cNvSpPr txBox="1"/>
          <p:nvPr/>
        </p:nvSpPr>
        <p:spPr>
          <a:xfrm>
            <a:off x="1163528" y="751883"/>
            <a:ext cx="7578941" cy="93061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txBody>
          <a:bodyPr spcFirstLastPara="1" wrap="square" lIns="97139" tIns="49325" rIns="98677" bIns="49325" anchor="t" anchorCtr="0">
            <a:spAutoFit/>
          </a:bodyPr>
          <a:lstStyle/>
          <a:p>
            <a:pPr>
              <a:buSzPts val="3600"/>
            </a:pPr>
            <a:r>
              <a:rPr lang="ko-KR" altLang="en-US" sz="5400" b="1" dirty="0"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2" charset="-127"/>
              </a:rPr>
              <a:t>발표자료 작성 안내사항</a:t>
            </a:r>
            <a:endParaRPr lang="en-US" altLang="ko-KR" sz="5400" b="1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2" charset="-127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9AF49943-2566-9937-3D9D-B1464C6E6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97228"/>
            <a:ext cx="9906000" cy="1607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7ED36D-36F0-6330-57E8-0DC81BD99816}"/>
              </a:ext>
            </a:extLst>
          </p:cNvPr>
          <p:cNvSpPr txBox="1"/>
          <p:nvPr/>
        </p:nvSpPr>
        <p:spPr>
          <a:xfrm>
            <a:off x="840487" y="2028078"/>
            <a:ext cx="8225021" cy="367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700" dirty="0">
                <a:latin typeface="+mj-ea"/>
                <a:ea typeface="+mj-ea"/>
              </a:rPr>
              <a:t>이 페이지는 발표 시 필요하지 않으므로</a:t>
            </a:r>
            <a:r>
              <a:rPr lang="en-US" altLang="ko-KR" sz="1700" dirty="0">
                <a:latin typeface="+mj-ea"/>
                <a:ea typeface="+mj-ea"/>
              </a:rPr>
              <a:t>, </a:t>
            </a:r>
            <a:r>
              <a:rPr lang="ko-KR" altLang="en-US" sz="1700" b="1" dirty="0">
                <a:latin typeface="+mj-ea"/>
                <a:ea typeface="+mj-ea"/>
              </a:rPr>
              <a:t>내용 확인 후 삭제</a:t>
            </a:r>
            <a:r>
              <a:rPr lang="ko-KR" altLang="en-US" sz="1700" dirty="0">
                <a:latin typeface="+mj-ea"/>
                <a:ea typeface="+mj-ea"/>
              </a:rPr>
              <a:t>해주시기 바랍니다</a:t>
            </a:r>
            <a:r>
              <a:rPr lang="en-US" altLang="ko-KR" sz="1700" dirty="0">
                <a:latin typeface="+mj-ea"/>
                <a:ea typeface="+mj-ea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700" dirty="0">
                <a:latin typeface="+mj-ea"/>
                <a:ea typeface="+mj-ea"/>
              </a:rPr>
              <a:t>발표자료는 제작 후 </a:t>
            </a:r>
            <a:r>
              <a:rPr lang="en-US" altLang="ko-KR" sz="1700" b="1" dirty="0">
                <a:latin typeface="+mj-ea"/>
                <a:ea typeface="+mj-ea"/>
              </a:rPr>
              <a:t>PDF</a:t>
            </a:r>
            <a:r>
              <a:rPr lang="ko-KR" altLang="en-US" sz="1700" b="1" dirty="0">
                <a:latin typeface="+mj-ea"/>
                <a:ea typeface="+mj-ea"/>
              </a:rPr>
              <a:t>로 변환하여 제안서와 함께 </a:t>
            </a:r>
            <a:r>
              <a:rPr lang="ko-KR" altLang="en-US" sz="1700" b="1" dirty="0" err="1">
                <a:latin typeface="+mj-ea"/>
                <a:ea typeface="+mj-ea"/>
              </a:rPr>
              <a:t>제출</a:t>
            </a:r>
            <a:r>
              <a:rPr lang="ko-KR" altLang="en-US" sz="1700" dirty="0" err="1">
                <a:latin typeface="+mj-ea"/>
                <a:ea typeface="+mj-ea"/>
              </a:rPr>
              <a:t>해주셔야</a:t>
            </a:r>
            <a:r>
              <a:rPr lang="ko-KR" altLang="en-US" sz="1700" dirty="0">
                <a:latin typeface="+mj-ea"/>
                <a:ea typeface="+mj-ea"/>
              </a:rPr>
              <a:t> 합니다</a:t>
            </a:r>
            <a:r>
              <a:rPr lang="en-US" altLang="ko-KR" sz="1700" dirty="0">
                <a:latin typeface="+mj-ea"/>
                <a:ea typeface="+mj-ea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700" dirty="0">
                <a:latin typeface="+mj-ea"/>
                <a:ea typeface="+mj-ea"/>
              </a:rPr>
              <a:t>발표 시간은 </a:t>
            </a:r>
            <a:r>
              <a:rPr lang="en-US" altLang="ko-KR" sz="1700" dirty="0">
                <a:latin typeface="+mj-ea"/>
                <a:ea typeface="+mj-ea"/>
              </a:rPr>
              <a:t>7</a:t>
            </a:r>
            <a:r>
              <a:rPr lang="ko-KR" altLang="en-US" sz="1700" dirty="0">
                <a:latin typeface="+mj-ea"/>
                <a:ea typeface="+mj-ea"/>
              </a:rPr>
              <a:t>분으로</a:t>
            </a:r>
            <a:r>
              <a:rPr lang="en-US" altLang="ko-KR" sz="1700" dirty="0">
                <a:latin typeface="+mj-ea"/>
                <a:ea typeface="+mj-ea"/>
              </a:rPr>
              <a:t> </a:t>
            </a:r>
            <a:r>
              <a:rPr lang="ko-KR" altLang="en-US" sz="1700" dirty="0">
                <a:latin typeface="+mj-ea"/>
                <a:ea typeface="+mj-ea"/>
              </a:rPr>
              <a:t>시간을 고려하여 작성해주시기 바랍니다</a:t>
            </a:r>
            <a:r>
              <a:rPr lang="en-US" altLang="ko-KR" sz="1700" dirty="0">
                <a:latin typeface="+mj-ea"/>
                <a:ea typeface="+mj-ea"/>
              </a:rPr>
              <a:t>. </a:t>
            </a:r>
            <a:br>
              <a:rPr lang="en-US" altLang="ko-KR" sz="1700" dirty="0">
                <a:latin typeface="+mj-ea"/>
                <a:ea typeface="+mj-ea"/>
              </a:rPr>
            </a:br>
            <a:r>
              <a:rPr lang="en-US" altLang="ko-KR" sz="1700" dirty="0">
                <a:latin typeface="+mj-ea"/>
                <a:ea typeface="+mj-ea"/>
              </a:rPr>
              <a:t>* </a:t>
            </a:r>
            <a:r>
              <a:rPr lang="ko-KR" altLang="en-US" sz="1700" dirty="0">
                <a:latin typeface="+mj-ea"/>
                <a:ea typeface="+mj-ea"/>
              </a:rPr>
              <a:t>팀당 발표시간 </a:t>
            </a:r>
            <a:r>
              <a:rPr lang="en-US" altLang="ko-KR" sz="1700" dirty="0">
                <a:latin typeface="+mj-ea"/>
                <a:ea typeface="+mj-ea"/>
              </a:rPr>
              <a:t>12</a:t>
            </a:r>
            <a:r>
              <a:rPr lang="ko-KR" altLang="en-US" sz="1700" dirty="0">
                <a:latin typeface="+mj-ea"/>
                <a:ea typeface="+mj-ea"/>
              </a:rPr>
              <a:t>분</a:t>
            </a:r>
            <a:r>
              <a:rPr lang="en-US" altLang="ko-KR" sz="1700" dirty="0">
                <a:latin typeface="+mj-ea"/>
                <a:ea typeface="+mj-ea"/>
              </a:rPr>
              <a:t>(</a:t>
            </a:r>
            <a:r>
              <a:rPr lang="ko-KR" altLang="en-US" sz="1700" dirty="0">
                <a:latin typeface="+mj-ea"/>
                <a:ea typeface="+mj-ea"/>
              </a:rPr>
              <a:t>발표 </a:t>
            </a:r>
            <a:r>
              <a:rPr lang="en-US" altLang="ko-KR" sz="1700" dirty="0">
                <a:latin typeface="+mj-ea"/>
                <a:ea typeface="+mj-ea"/>
              </a:rPr>
              <a:t>7</a:t>
            </a:r>
            <a:r>
              <a:rPr lang="ko-KR" altLang="en-US" sz="1700" dirty="0">
                <a:latin typeface="+mj-ea"/>
                <a:ea typeface="+mj-ea"/>
              </a:rPr>
              <a:t>분</a:t>
            </a:r>
            <a:r>
              <a:rPr lang="en-US" altLang="ko-KR" sz="1700" dirty="0">
                <a:latin typeface="+mj-ea"/>
                <a:ea typeface="+mj-ea"/>
              </a:rPr>
              <a:t>, </a:t>
            </a:r>
            <a:r>
              <a:rPr lang="ko-KR" altLang="en-US" sz="1700" dirty="0">
                <a:latin typeface="+mj-ea"/>
                <a:ea typeface="+mj-ea"/>
              </a:rPr>
              <a:t>질의응답 </a:t>
            </a:r>
            <a:r>
              <a:rPr lang="en-US" altLang="ko-KR" sz="1700" dirty="0">
                <a:latin typeface="+mj-ea"/>
                <a:ea typeface="+mj-ea"/>
              </a:rPr>
              <a:t>5</a:t>
            </a:r>
            <a:r>
              <a:rPr lang="ko-KR" altLang="en-US" sz="1700" dirty="0">
                <a:latin typeface="+mj-ea"/>
                <a:ea typeface="+mj-ea"/>
              </a:rPr>
              <a:t>분 이내</a:t>
            </a:r>
            <a:r>
              <a:rPr lang="en-US" altLang="ko-KR" sz="1700" dirty="0">
                <a:latin typeface="+mj-ea"/>
                <a:ea typeface="+mj-ea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700" dirty="0">
                <a:latin typeface="+mj-ea"/>
                <a:ea typeface="+mj-ea"/>
              </a:rPr>
              <a:t>팀 별도 발표자료</a:t>
            </a:r>
            <a:r>
              <a:rPr lang="en-US" altLang="ko-KR" sz="1700" dirty="0">
                <a:latin typeface="+mj-ea"/>
                <a:ea typeface="+mj-ea"/>
              </a:rPr>
              <a:t>(IR)</a:t>
            </a:r>
            <a:r>
              <a:rPr lang="ko-KR" altLang="en-US" sz="1700" dirty="0">
                <a:latin typeface="+mj-ea"/>
                <a:ea typeface="+mj-ea"/>
              </a:rPr>
              <a:t> 양식 사용가능 </a:t>
            </a:r>
            <a:br>
              <a:rPr lang="en-US" altLang="ko-KR" sz="1700" dirty="0">
                <a:latin typeface="+mj-ea"/>
                <a:ea typeface="+mj-ea"/>
              </a:rPr>
            </a:br>
            <a:r>
              <a:rPr lang="en-US" altLang="ko-KR" sz="1700" dirty="0">
                <a:latin typeface="+mj-ea"/>
                <a:ea typeface="+mj-ea"/>
              </a:rPr>
              <a:t>*</a:t>
            </a:r>
            <a:r>
              <a:rPr lang="ko-KR" altLang="en-US" sz="1700" dirty="0">
                <a:latin typeface="+mj-ea"/>
                <a:ea typeface="+mj-ea"/>
              </a:rPr>
              <a:t>단</a:t>
            </a:r>
            <a:r>
              <a:rPr lang="en-US" altLang="ko-KR" sz="1700" dirty="0">
                <a:latin typeface="+mj-ea"/>
                <a:ea typeface="+mj-ea"/>
              </a:rPr>
              <a:t>,</a:t>
            </a:r>
            <a:r>
              <a:rPr lang="ko-KR" altLang="en-US" sz="1700" dirty="0">
                <a:latin typeface="+mj-ea"/>
                <a:ea typeface="+mj-ea"/>
              </a:rPr>
              <a:t> 표지의 경우 본 양식 표지 사용하여 핵심내용 포함 필수</a:t>
            </a:r>
            <a:endParaRPr lang="en-US" altLang="ko-KR" sz="1700" dirty="0">
              <a:latin typeface="+mj-ea"/>
              <a:ea typeface="+mj-ea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700" dirty="0">
                <a:latin typeface="+mj-ea"/>
                <a:ea typeface="+mj-ea"/>
              </a:rPr>
              <a:t>사진</a:t>
            </a:r>
            <a:r>
              <a:rPr lang="en-US" altLang="ko-KR" sz="1700" dirty="0">
                <a:latin typeface="+mj-ea"/>
                <a:ea typeface="+mj-ea"/>
              </a:rPr>
              <a:t>, </a:t>
            </a:r>
            <a:r>
              <a:rPr lang="ko-KR" altLang="en-US" sz="1700" dirty="0">
                <a:latin typeface="+mj-ea"/>
                <a:ea typeface="+mj-ea"/>
              </a:rPr>
              <a:t>이미지</a:t>
            </a:r>
            <a:r>
              <a:rPr lang="en-US" altLang="ko-KR" sz="1700" dirty="0">
                <a:latin typeface="+mj-ea"/>
                <a:ea typeface="+mj-ea"/>
              </a:rPr>
              <a:t>, </a:t>
            </a:r>
            <a:r>
              <a:rPr lang="ko-KR" altLang="en-US" sz="1700" dirty="0">
                <a:latin typeface="+mj-ea"/>
                <a:ea typeface="+mj-ea"/>
              </a:rPr>
              <a:t>도표 등 활용 가능하며 가급적 출처를 </a:t>
            </a:r>
            <a:r>
              <a:rPr lang="ko-KR" altLang="en-US" sz="1700" dirty="0" err="1">
                <a:latin typeface="+mj-ea"/>
                <a:ea typeface="+mj-ea"/>
              </a:rPr>
              <a:t>밝혀주시기</a:t>
            </a:r>
            <a:r>
              <a:rPr lang="ko-KR" altLang="en-US" sz="1700" dirty="0">
                <a:latin typeface="+mj-ea"/>
                <a:ea typeface="+mj-ea"/>
              </a:rPr>
              <a:t> 바랍니다</a:t>
            </a:r>
            <a:r>
              <a:rPr lang="en-US" altLang="ko-KR" sz="1700" dirty="0">
                <a:latin typeface="+mj-ea"/>
                <a:ea typeface="+mj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90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1.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문제 인식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0D71A8-25F3-3AAC-F669-7A3FF8D33C1A}"/>
              </a:ext>
            </a:extLst>
          </p:cNvPr>
          <p:cNvSpPr txBox="1"/>
          <p:nvPr/>
        </p:nvSpPr>
        <p:spPr>
          <a:xfrm>
            <a:off x="1008821" y="2309054"/>
            <a:ext cx="7002117" cy="1988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창업 아이디어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 등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 나온 배경과 이를 뒷받침할 근거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동기 등을 제시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①외부적 배경 및 동기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 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사회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기술적 관점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국내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외 시장의 문제점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기회 등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②내부적 배경 및 동기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 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대표자 경험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가치관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비전 등의 관점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배경 및 필요성에서 발견한 문제점과 해결방안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필요성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개발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구체화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하려는 목적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서비스의 필요성에 대한 문제를 인식하고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해당 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 개발을 위해 본 사업에 신청하기 전 기획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추진한 경과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추진 목적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해결방안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등에 대해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5A05B-0478-ADDD-5A5D-1E9FF3DCA76E}"/>
              </a:ext>
            </a:extLst>
          </p:cNvPr>
          <p:cNvSpPr txBox="1"/>
          <p:nvPr/>
        </p:nvSpPr>
        <p:spPr>
          <a:xfrm>
            <a:off x="750404" y="1157645"/>
            <a:ext cx="495962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배경 및 필요성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22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2.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아이디어 소개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11A20A-A97A-FA5B-5E97-753AB33E3C39}"/>
              </a:ext>
            </a:extLst>
          </p:cNvPr>
          <p:cNvSpPr txBox="1"/>
          <p:nvPr/>
        </p:nvSpPr>
        <p:spPr>
          <a:xfrm>
            <a:off x="1008821" y="2309054"/>
            <a:ext cx="7002117" cy="1020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 err="1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디벨롭하고자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하는 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서비스에 대한 설명</a:t>
            </a: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 개발 및 구체화 등을 통해 기대할 수 있는 효과</a:t>
            </a:r>
            <a:endParaRPr lang="en-US" altLang="ko-KR" sz="1400" kern="0" spc="-50" dirty="0">
              <a:solidFill>
                <a:srgbClr val="4B87CB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fontAlgn="base" latinLnBrk="1">
              <a:lnSpc>
                <a:spcPct val="150000"/>
              </a:lnSpc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서비스의 제공을 통해 얻을 수 있는 수익 구조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0CA598-691E-5CB4-88F2-D9FF1158FA9A}"/>
              </a:ext>
            </a:extLst>
          </p:cNvPr>
          <p:cNvSpPr txBox="1"/>
          <p:nvPr/>
        </p:nvSpPr>
        <p:spPr>
          <a:xfrm>
            <a:off x="750404" y="1157645"/>
            <a:ext cx="495962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솔루션 및 비즈니스모델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897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0D71A8-25F3-3AAC-F669-7A3FF8D33C1A}"/>
              </a:ext>
            </a:extLst>
          </p:cNvPr>
          <p:cNvSpPr txBox="1"/>
          <p:nvPr/>
        </p:nvSpPr>
        <p:spPr>
          <a:xfrm>
            <a:off x="1008821" y="2309054"/>
            <a:ext cx="7002117" cy="697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예상 고객에게 제공할 혜택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가치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와 그 행위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가치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를 제공할 세부 시장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고객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을 구체화</a:t>
            </a: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진출하려는 시장의 규모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상황 및 특성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경쟁 강도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향후 전망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성장성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고객 특성 등 기재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5A05B-0478-ADDD-5A5D-1E9FF3DCA76E}"/>
              </a:ext>
            </a:extLst>
          </p:cNvPr>
          <p:cNvSpPr txBox="1"/>
          <p:nvPr/>
        </p:nvSpPr>
        <p:spPr>
          <a:xfrm>
            <a:off x="750404" y="1157645"/>
            <a:ext cx="495962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목표시장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고객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현황 분석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2" name="Google Shape;105;p80">
            <a:extLst>
              <a:ext uri="{FF2B5EF4-FFF2-40B4-BE49-F238E27FC236}">
                <a16:creationId xmlns:a16="http://schemas.microsoft.com/office/drawing/2014/main" id="{C1EDC877-2F5B-1092-4D0D-EF39A4529383}"/>
              </a:ext>
            </a:extLst>
          </p:cNvPr>
          <p:cNvSpPr txBox="1"/>
          <p:nvPr/>
        </p:nvSpPr>
        <p:spPr>
          <a:xfrm>
            <a:off x="598367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2.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아이디어 소개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917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3.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실현 가능성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5AC973-C40E-7DDB-C96A-76428E5D5237}"/>
              </a:ext>
            </a:extLst>
          </p:cNvPr>
          <p:cNvSpPr txBox="1"/>
          <p:nvPr/>
        </p:nvSpPr>
        <p:spPr>
          <a:xfrm>
            <a:off x="634811" y="965549"/>
            <a:ext cx="495962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현황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준비정도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4CAEF-0442-C88B-C364-1F20334FA068}"/>
              </a:ext>
            </a:extLst>
          </p:cNvPr>
          <p:cNvSpPr txBox="1"/>
          <p:nvPr/>
        </p:nvSpPr>
        <p:spPr>
          <a:xfrm>
            <a:off x="1068456" y="2401940"/>
            <a:ext cx="7141265" cy="1341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서비스의 필요성에 대한 문제를 인식하고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해당 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 개발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구체화 등을 위해 본 사업에 신청하기 이전까지 기획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추진한 경과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등에 대해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사업 신청 시점의 아이템 개발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구체화 현황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예상 고객 인터뷰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현재까지의 주요 정량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정성적 성과 등 전반적인 현황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70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3.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실현 가능성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77BDA-BC52-0D20-46AE-C7EF69839AB4}"/>
              </a:ext>
            </a:extLst>
          </p:cNvPr>
          <p:cNvSpPr txBox="1"/>
          <p:nvPr/>
        </p:nvSpPr>
        <p:spPr>
          <a:xfrm>
            <a:off x="634811" y="965549"/>
            <a:ext cx="495962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실현 및 구체화 방안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88EBA-304A-1CD1-6366-E88F6EB48761}"/>
              </a:ext>
            </a:extLst>
          </p:cNvPr>
          <p:cNvSpPr txBox="1"/>
          <p:nvPr/>
        </p:nvSpPr>
        <p:spPr>
          <a:xfrm>
            <a:off x="1147969" y="2455223"/>
            <a:ext cx="7807187" cy="1665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참여 기간 내 실현 및 구체화하고자 하는 방안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목표시장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고객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분석을 통해 파악된 문제점 및 개선점에 대해 핵심 기능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성능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디자인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사업화 활동 등을 통해 구체적인 개발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구체화 방안 등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기존 시장 내 경쟁제품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서비스와의 비교를 통해 파악된 문제점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개선사항에 대해 팀의 보유역량을 기반으로 경쟁력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차별성 등을 확보할 수 있는 역량 등 기재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48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4.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팀 소개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23F0F-C638-6D56-5522-563B52E0A6E5}"/>
              </a:ext>
            </a:extLst>
          </p:cNvPr>
          <p:cNvSpPr txBox="1"/>
          <p:nvPr/>
        </p:nvSpPr>
        <p:spPr>
          <a:xfrm>
            <a:off x="1128091" y="1415534"/>
            <a:ext cx="4959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팀원 구성 및 역량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5221B-0C29-9B71-67D2-CA8C502279F5}"/>
              </a:ext>
            </a:extLst>
          </p:cNvPr>
          <p:cNvSpPr txBox="1"/>
          <p:nvPr/>
        </p:nvSpPr>
        <p:spPr>
          <a:xfrm>
            <a:off x="1147969" y="2455223"/>
            <a:ext cx="7807187" cy="372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개인 팀의 경우 대표자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신청자</a:t>
            </a:r>
            <a:r>
              <a:rPr lang="en-US" altLang="ko-KR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400" kern="0" spc="-50" dirty="0">
                <a:solidFill>
                  <a:srgbClr val="4B87CB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기준으로 작성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09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5;p80">
            <a:extLst>
              <a:ext uri="{FF2B5EF4-FFF2-40B4-BE49-F238E27FC236}">
                <a16:creationId xmlns:a16="http://schemas.microsoft.com/office/drawing/2014/main" id="{4EA910A2-EED2-4BB4-5E71-31E481BD50EF}"/>
              </a:ext>
            </a:extLst>
          </p:cNvPr>
          <p:cNvSpPr txBox="1"/>
          <p:nvPr/>
        </p:nvSpPr>
        <p:spPr>
          <a:xfrm>
            <a:off x="634811" y="183529"/>
            <a:ext cx="18691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altLang="ko-KR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5. </a:t>
            </a:r>
            <a:r>
              <a:rPr lang="ko-KR" altLang="en-US" b="1" dirty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" panose="02000503000000020004" pitchFamily="50" charset="-127"/>
                <a:sym typeface="Arial"/>
              </a:rPr>
              <a:t>향후 계획</a:t>
            </a:r>
            <a:endParaRPr sz="2000" dirty="0">
              <a:latin typeface="맑은 고딕" panose="020B0503020000020004" pitchFamily="50" charset="-127"/>
              <a:ea typeface="맑은 고딕" panose="020B050302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23F0F-C638-6D56-5522-563B52E0A6E5}"/>
              </a:ext>
            </a:extLst>
          </p:cNvPr>
          <p:cNvSpPr txBox="1"/>
          <p:nvPr/>
        </p:nvSpPr>
        <p:spPr>
          <a:xfrm>
            <a:off x="1128091" y="1415534"/>
            <a:ext cx="6127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프로그램 종료 이후 활동 계획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339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marL="457200" indent="-457200" algn="l">
          <a:lnSpc>
            <a:spcPct val="130000"/>
          </a:lnSpc>
          <a:buAutoNum type="arabicPeriod"/>
          <a:defRPr sz="2400" b="1" smtClean="0">
            <a:latin typeface="나눔바른고딕" panose="020B0603020101020101" pitchFamily="50" charset="-127"/>
            <a:ea typeface="나눔바른고딕" panose="020B0603020101020101" pitchFamily="50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39644</TotalTime>
  <Words>486</Words>
  <Application>Microsoft Office PowerPoint</Application>
  <PresentationFormat>A4 용지(210x297mm)</PresentationFormat>
  <Paragraphs>49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나눔바른고딕</vt:lpstr>
      <vt:lpstr>맑은 고딕</vt:lpstr>
      <vt:lpstr>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이예지</dc:creator>
  <cp:lastModifiedBy>이준철</cp:lastModifiedBy>
  <cp:revision>4174</cp:revision>
  <cp:lastPrinted>2022-04-28T08:56:49Z</cp:lastPrinted>
  <dcterms:created xsi:type="dcterms:W3CDTF">2020-10-23T09:45:33Z</dcterms:created>
  <dcterms:modified xsi:type="dcterms:W3CDTF">2024-03-28T05:03:59Z</dcterms:modified>
</cp:coreProperties>
</file>